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904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0634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ow to Become A GEIO Pilot？…"/>
          <p:cNvSpPr txBox="1"/>
          <p:nvPr/>
        </p:nvSpPr>
        <p:spPr>
          <a:xfrm>
            <a:off x="8896389" y="8148006"/>
            <a:ext cx="13401507" cy="4226798"/>
          </a:xfrm>
          <a:prstGeom prst="rect">
            <a:avLst/>
          </a:prstGeom>
          <a:solidFill>
            <a:srgbClr val="2F4A89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6000">
                <a:solidFill>
                  <a:srgbClr val="FFFFFF"/>
                </a:solidFill>
              </a:defRPr>
            </a:pPr>
            <a:endParaRPr dirty="0"/>
          </a:p>
          <a:p>
            <a:pPr>
              <a:lnSpc>
                <a:spcPct val="120000"/>
              </a:lnSpc>
              <a:defRPr sz="6500">
                <a:solidFill>
                  <a:srgbClr val="FFFFFF"/>
                </a:solidFill>
              </a:defRPr>
            </a:pPr>
            <a:r>
              <a:rPr dirty="0"/>
              <a:t>How to Become A GEIO Pilot？</a:t>
            </a:r>
          </a:p>
          <a:p>
            <a:pPr>
              <a:lnSpc>
                <a:spcPct val="120000"/>
              </a:lnSpc>
              <a:defRPr sz="4000">
                <a:solidFill>
                  <a:srgbClr val="FFFFFF"/>
                </a:solidFill>
              </a:defRPr>
            </a:pPr>
            <a:r>
              <a:rPr dirty="0"/>
              <a:t>Lesson 11: Clear the Road</a:t>
            </a:r>
          </a:p>
          <a:p>
            <a:pPr>
              <a:lnSpc>
                <a:spcPct val="120000"/>
              </a:lnSpc>
              <a:defRPr sz="60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 advClick="0" advTm="0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raining task 2: Control GEIO to move the box. There are four boxes in the training field.…"/>
          <p:cNvSpPr txBox="1"/>
          <p:nvPr/>
        </p:nvSpPr>
        <p:spPr>
          <a:xfrm>
            <a:off x="1420113" y="10312534"/>
            <a:ext cx="21543773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Training task 2: Control GEIO to move the box. There are four boxes in the training field.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Programme and control GEIO to go along the direction of the arrow, and push the boxes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to the yellow area one by one. You can only use “Button” to control your GEIO.</a:t>
            </a:r>
          </a:p>
        </p:txBody>
      </p:sp>
      <p:sp>
        <p:nvSpPr>
          <p:cNvPr id="186" name="矩形"/>
          <p:cNvSpPr/>
          <p:nvPr/>
        </p:nvSpPr>
        <p:spPr>
          <a:xfrm>
            <a:off x="6359186" y="1919436"/>
            <a:ext cx="11665628" cy="75998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87" name="表格"/>
          <p:cNvGraphicFramePr/>
          <p:nvPr/>
        </p:nvGraphicFramePr>
        <p:xfrm>
          <a:off x="7499304" y="2306939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/>
                <a:gridCol w="1275518"/>
                <a:gridCol w="1275151"/>
                <a:gridCol w="1282460"/>
                <a:gridCol w="1273685"/>
                <a:gridCol w="1275421"/>
                <a:gridCol w="1272953"/>
                <a:gridCol w="1276153"/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8" name="1"/>
          <p:cNvSpPr txBox="1"/>
          <p:nvPr/>
        </p:nvSpPr>
        <p:spPr>
          <a:xfrm>
            <a:off x="7946481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189" name="2"/>
          <p:cNvSpPr txBox="1"/>
          <p:nvPr/>
        </p:nvSpPr>
        <p:spPr>
          <a:xfrm>
            <a:off x="9230839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190" name="3"/>
          <p:cNvSpPr txBox="1"/>
          <p:nvPr/>
        </p:nvSpPr>
        <p:spPr>
          <a:xfrm>
            <a:off x="10515196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191" name="4"/>
          <p:cNvSpPr txBox="1"/>
          <p:nvPr/>
        </p:nvSpPr>
        <p:spPr>
          <a:xfrm>
            <a:off x="11799554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192" name="5"/>
          <p:cNvSpPr txBox="1"/>
          <p:nvPr/>
        </p:nvSpPr>
        <p:spPr>
          <a:xfrm>
            <a:off x="13083912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193" name="6"/>
          <p:cNvSpPr txBox="1"/>
          <p:nvPr/>
        </p:nvSpPr>
        <p:spPr>
          <a:xfrm>
            <a:off x="14368269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194" name="7"/>
          <p:cNvSpPr txBox="1"/>
          <p:nvPr/>
        </p:nvSpPr>
        <p:spPr>
          <a:xfrm>
            <a:off x="15627227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195" name="8"/>
          <p:cNvSpPr txBox="1"/>
          <p:nvPr/>
        </p:nvSpPr>
        <p:spPr>
          <a:xfrm>
            <a:off x="16886184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196" name="A"/>
          <p:cNvSpPr txBox="1"/>
          <p:nvPr/>
        </p:nvSpPr>
        <p:spPr>
          <a:xfrm>
            <a:off x="6925651" y="7744663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197" name="B"/>
          <p:cNvSpPr txBox="1"/>
          <p:nvPr/>
        </p:nvSpPr>
        <p:spPr>
          <a:xfrm>
            <a:off x="6922032" y="6483952"/>
            <a:ext cx="38252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198" name="C"/>
          <p:cNvSpPr txBox="1"/>
          <p:nvPr/>
        </p:nvSpPr>
        <p:spPr>
          <a:xfrm>
            <a:off x="6914983" y="5223242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199" name="D"/>
          <p:cNvSpPr txBox="1"/>
          <p:nvPr/>
        </p:nvSpPr>
        <p:spPr>
          <a:xfrm>
            <a:off x="6914983" y="3962531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00" name="E"/>
          <p:cNvSpPr txBox="1"/>
          <p:nvPr/>
        </p:nvSpPr>
        <p:spPr>
          <a:xfrm>
            <a:off x="6932700" y="2701820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pic>
        <p:nvPicPr>
          <p:cNvPr id="20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13125" y="7618487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线条"/>
          <p:cNvSpPr/>
          <p:nvPr/>
        </p:nvSpPr>
        <p:spPr>
          <a:xfrm>
            <a:off x="8943562" y="8024887"/>
            <a:ext cx="821996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正方形"/>
          <p:cNvSpPr/>
          <p:nvPr/>
        </p:nvSpPr>
        <p:spPr>
          <a:xfrm>
            <a:off x="8885907" y="625617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正方形"/>
          <p:cNvSpPr/>
          <p:nvPr/>
        </p:nvSpPr>
        <p:spPr>
          <a:xfrm>
            <a:off x="11454622" y="4995466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正方形"/>
          <p:cNvSpPr/>
          <p:nvPr/>
        </p:nvSpPr>
        <p:spPr>
          <a:xfrm>
            <a:off x="14023337" y="625617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6" name="正方形"/>
          <p:cNvSpPr/>
          <p:nvPr/>
        </p:nvSpPr>
        <p:spPr>
          <a:xfrm>
            <a:off x="16541252" y="3734755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hallenge"/>
          <p:cNvSpPr txBox="1"/>
          <p:nvPr/>
        </p:nvSpPr>
        <p:spPr>
          <a:xfrm>
            <a:off x="10315193" y="6348351"/>
            <a:ext cx="375361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Challenge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Alright pilots, now we are going to the practical field. There are 7 big rocks on the road to be…"/>
          <p:cNvSpPr txBox="1"/>
          <p:nvPr/>
        </p:nvSpPr>
        <p:spPr>
          <a:xfrm>
            <a:off x="830579" y="10312534"/>
            <a:ext cx="22722841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Alright pilots, now we are going to the practical field. There are 7 big rocks on the road to be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cleared away. Among them, two rocks may be IED, and were tagged with logos. Programme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and control your GEIO using “Button”, clear the other rocks and leave the IED where they are.</a:t>
            </a:r>
          </a:p>
        </p:txBody>
      </p:sp>
      <p:pic>
        <p:nvPicPr>
          <p:cNvPr id="216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18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/>
                <a:gridCol w="1275518"/>
                <a:gridCol w="1275151"/>
                <a:gridCol w="1282460"/>
                <a:gridCol w="1273685"/>
                <a:gridCol w="1275421"/>
                <a:gridCol w="1272953"/>
                <a:gridCol w="1276153"/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9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220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221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222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223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224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225" name="7"/>
          <p:cNvSpPr txBox="1"/>
          <p:nvPr/>
        </p:nvSpPr>
        <p:spPr>
          <a:xfrm>
            <a:off x="124787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226" name="8"/>
          <p:cNvSpPr txBox="1"/>
          <p:nvPr/>
        </p:nvSpPr>
        <p:spPr>
          <a:xfrm>
            <a:off x="137376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227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228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229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230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31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pic>
        <p:nvPicPr>
          <p:cNvPr id="232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4620" y="68696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正方形"/>
          <p:cNvSpPr/>
          <p:nvPr/>
        </p:nvSpPr>
        <p:spPr>
          <a:xfrm>
            <a:off x="5737401" y="5507340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4" name="正方形"/>
          <p:cNvSpPr/>
          <p:nvPr/>
        </p:nvSpPr>
        <p:spPr>
          <a:xfrm>
            <a:off x="7021758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正方形"/>
          <p:cNvSpPr/>
          <p:nvPr/>
        </p:nvSpPr>
        <p:spPr>
          <a:xfrm>
            <a:off x="8293417" y="42339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正方形"/>
          <p:cNvSpPr/>
          <p:nvPr/>
        </p:nvSpPr>
        <p:spPr>
          <a:xfrm>
            <a:off x="10862131" y="42339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7" name="正方形"/>
          <p:cNvSpPr/>
          <p:nvPr/>
        </p:nvSpPr>
        <p:spPr>
          <a:xfrm>
            <a:off x="12133789" y="5507340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8" name="正方形"/>
          <p:cNvSpPr/>
          <p:nvPr/>
        </p:nvSpPr>
        <p:spPr>
          <a:xfrm>
            <a:off x="13405446" y="2960518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正方形"/>
          <p:cNvSpPr/>
          <p:nvPr/>
        </p:nvSpPr>
        <p:spPr>
          <a:xfrm>
            <a:off x="9577774" y="2960518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0" name="线条"/>
          <p:cNvSpPr/>
          <p:nvPr/>
        </p:nvSpPr>
        <p:spPr>
          <a:xfrm>
            <a:off x="5988492" y="7319839"/>
            <a:ext cx="821996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Very good. One more thing to do. We must find out the criminal…"/>
          <p:cNvSpPr txBox="1"/>
          <p:nvPr/>
        </p:nvSpPr>
        <p:spPr>
          <a:xfrm>
            <a:off x="4398264" y="10775575"/>
            <a:ext cx="1558747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Very good. One more thing to do. We must find out the criminal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responsible for this attack. No attacks on the peace is tolerable!</a:t>
            </a:r>
          </a:p>
        </p:txBody>
      </p:sp>
      <p:sp>
        <p:nvSpPr>
          <p:cNvPr id="246" name="OMG… That was close! But we finally finished the job! Well done fellows!"/>
          <p:cNvSpPr txBox="1"/>
          <p:nvPr/>
        </p:nvSpPr>
        <p:spPr>
          <a:xfrm>
            <a:off x="3341370" y="11238616"/>
            <a:ext cx="1770126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OMG… That was close! But we finally finished the job! Well done fellows!</a:t>
            </a:r>
          </a:p>
        </p:txBody>
      </p:sp>
      <p:sp>
        <p:nvSpPr>
          <p:cNvPr id="247" name="How many logos can be recognised by GEIO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How many logos can be recognised by GEIO?</a:t>
            </a:r>
          </a:p>
        </p:txBody>
      </p:sp>
      <p:sp>
        <p:nvSpPr>
          <p:cNvPr id="248" name="How does GEIO recognise a logo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How does GEIO recognise a logo?</a:t>
            </a:r>
          </a:p>
        </p:txBody>
      </p:sp>
      <p:sp>
        <p:nvSpPr>
          <p:cNvPr id="249" name="What else can we do with the logos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else can we do with the logos?</a:t>
            </a:r>
          </a:p>
        </p:txBody>
      </p:sp>
      <p:sp>
        <p:nvSpPr>
          <p:cNvPr id="250" name="Now it is the time for review. Answer the above questions."/>
          <p:cNvSpPr txBox="1"/>
          <p:nvPr/>
        </p:nvSpPr>
        <p:spPr>
          <a:xfrm>
            <a:off x="5131561" y="11238616"/>
            <a:ext cx="1412087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Now it is the time for review. Answer the above questions.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0" dur="500" fill="hold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8" animBg="1" advAuto="0"/>
      <p:bldP spid="246" grpId="1" animBg="1" advAuto="0"/>
      <p:bldP spid="246" grpId="2" animBg="1" advAuto="0"/>
      <p:bldP spid="247" grpId="4" animBg="1" advAuto="0"/>
      <p:bldP spid="248" grpId="5" animBg="1" advAuto="0"/>
      <p:bldP spid="249" grpId="6" animBg="1" advAuto="0"/>
      <p:bldP spid="250" grpId="3" animBg="1" advAuto="0"/>
      <p:bldP spid="250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Welcome back fellow pilots! I am Sam. Do you still remember what we have learnt last time?"/>
          <p:cNvSpPr txBox="1"/>
          <p:nvPr/>
        </p:nvSpPr>
        <p:spPr>
          <a:xfrm>
            <a:off x="996950" y="11238616"/>
            <a:ext cx="2239010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Welcome back fellow pilots! I am Sam. Do you still remember what we have learnt last time?</a:t>
            </a:r>
          </a:p>
        </p:txBody>
      </p:sp>
      <p:sp>
        <p:nvSpPr>
          <p:cNvPr id="126" name="Attention! A highway connecting our camp to the nearest city was damaged by…"/>
          <p:cNvSpPr txBox="1"/>
          <p:nvPr/>
        </p:nvSpPr>
        <p:spPr>
          <a:xfrm>
            <a:off x="2539745" y="10775575"/>
            <a:ext cx="19304509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Attention! A highway connecting our camp to the nearest city was damaged by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 band of terrorists. The HQ just ordered our squad to repair the highway asap.</a:t>
            </a:r>
          </a:p>
        </p:txBody>
      </p:sp>
      <p:sp>
        <p:nvSpPr>
          <p:cNvPr id="127" name="What are the most common geometric figur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are the most common geometric figures?</a:t>
            </a:r>
          </a:p>
        </p:txBody>
      </p:sp>
      <p:sp>
        <p:nvSpPr>
          <p:cNvPr id="128" name="What are the features of a square and a equilateral triangle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are the features of a square and a equilateral triangle?</a:t>
            </a:r>
          </a:p>
        </p:txBody>
      </p:sp>
      <p:sp>
        <p:nvSpPr>
          <p:cNvPr id="129" name="How to optimise the patrol rout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How to optimise the patrol route?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animBg="1" advAuto="0"/>
      <p:bldP spid="125" grpId="3" animBg="1" advAuto="0"/>
      <p:bldP spid="125" grpId="7" animBg="1" advAuto="0"/>
      <p:bldP spid="126" grpId="8" animBg="1" advAuto="0"/>
      <p:bldP spid="127" grpId="4" animBg="1" advAuto="0"/>
      <p:bldP spid="128" grpId="5" animBg="1" advAuto="0"/>
      <p:bldP spid="129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riefing"/>
          <p:cNvSpPr txBox="1"/>
          <p:nvPr/>
        </p:nvSpPr>
        <p:spPr>
          <a:xfrm>
            <a:off x="10709909" y="6348351"/>
            <a:ext cx="296418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Briefing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opic…"/>
          <p:cNvSpPr txBox="1"/>
          <p:nvPr/>
        </p:nvSpPr>
        <p:spPr>
          <a:xfrm>
            <a:off x="7452224" y="1297622"/>
            <a:ext cx="9466852" cy="7443850"/>
          </a:xfrm>
          <a:prstGeom prst="rect">
            <a:avLst/>
          </a:prstGeom>
          <a:solidFill>
            <a:srgbClr val="2B2B32">
              <a:alpha val="79900"/>
            </a:srgbClr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Topic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“Clear the Road”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Basic Knowledge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GEIO’s logo system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Training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Logo recognition and object removal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Challenge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Look out, IED!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9" name="In the Briefing section, let’s see what we are going to do today."/>
          <p:cNvSpPr txBox="1"/>
          <p:nvPr/>
        </p:nvSpPr>
        <p:spPr>
          <a:xfrm>
            <a:off x="4552950" y="11238616"/>
            <a:ext cx="1527810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In the Briefing section, let’s see what we are going to do today.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2" animBg="1" advAuto="0"/>
      <p:bldP spid="13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asic Knowledge"/>
          <p:cNvSpPr txBox="1"/>
          <p:nvPr/>
        </p:nvSpPr>
        <p:spPr>
          <a:xfrm>
            <a:off x="8975216" y="6348351"/>
            <a:ext cx="643356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Basic Knowledge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hat makes things worse is that they planted several IED (Improvised Explosive Devices) —…"/>
          <p:cNvSpPr txBox="1"/>
          <p:nvPr/>
        </p:nvSpPr>
        <p:spPr>
          <a:xfrm>
            <a:off x="960374" y="10775575"/>
            <a:ext cx="2246325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What makes things worse is that they planted several IED (Improvised Explosive Devices) —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bombs that covered by rocks and ruins, in order to attack us when we try to clear the rocks.</a:t>
            </a:r>
          </a:p>
        </p:txBody>
      </p:sp>
      <p:sp>
        <p:nvSpPr>
          <p:cNvPr id="150" name="Fortunately, our engineers have already tagged those suspicious rocks with logos.…"/>
          <p:cNvSpPr txBox="1"/>
          <p:nvPr/>
        </p:nvSpPr>
        <p:spPr>
          <a:xfrm>
            <a:off x="959104" y="10775575"/>
            <a:ext cx="2246579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Fortunately, our engineers have already tagged those suspicious rocks with logos.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Our job is to remove the other rocks so that the engineers can disarm those IED more easily.</a:t>
            </a:r>
          </a:p>
        </p:txBody>
      </p:sp>
      <p:pic>
        <p:nvPicPr>
          <p:cNvPr id="151" name="timg-37.jpeg" descr="timg-37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38712" y="1493619"/>
            <a:ext cx="10158030" cy="696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ccording to the latest intelligence, the terrorists not only damaged the road,…"/>
          <p:cNvSpPr txBox="1"/>
          <p:nvPr/>
        </p:nvSpPr>
        <p:spPr>
          <a:xfrm>
            <a:off x="2747263" y="10775575"/>
            <a:ext cx="1888947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According to the latest intelligence, the terrorists not only damaged the road,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but also placed a lot of huge rocks to prevent us from reaching the city.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4" animBg="1" advAuto="0"/>
      <p:bldP spid="149" grpId="3" animBg="1" advAuto="0"/>
      <p:bldP spid="149" grpId="6" animBg="1" advAuto="0"/>
      <p:bldP spid="150" grpId="7" animBg="1" advAuto="0"/>
      <p:bldP spid="151" grpId="5" animBg="1" advAuto="0"/>
      <p:bldP spid="152" grpId="1" animBg="1" advAuto="0"/>
      <p:bldP spid="15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控制室屏幕.png" descr="控制室屏幕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色彩主角 4.png" descr="色彩主角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V朘R$~3LVOWC{SUC4.png" descr="V朘R$~3LVOWC{SUC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When GEIO’s camera captures such logos, it would automatically give…"/>
          <p:cNvSpPr txBox="1"/>
          <p:nvPr/>
        </p:nvSpPr>
        <p:spPr>
          <a:xfrm>
            <a:off x="3613657" y="10775575"/>
            <a:ext cx="17156685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When GEIO’s camera captures such logos, it would automatically give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 sound alerting the successful recognition. We can have a try now.</a:t>
            </a:r>
          </a:p>
        </p:txBody>
      </p:sp>
      <p:sp>
        <p:nvSpPr>
          <p:cNvPr id="159" name="Question: Every logo consists of a figure, a square box and four dots. Is GEIO…"/>
          <p:cNvSpPr txBox="1"/>
          <p:nvPr/>
        </p:nvSpPr>
        <p:spPr>
          <a:xfrm>
            <a:off x="2727197" y="10775575"/>
            <a:ext cx="18929605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Question: Every logo consists of a figure, a square box and four dots. Is GEIO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still able to recognise the logo if we cover part of the square box or the dot? </a:t>
            </a:r>
          </a:p>
        </p:txBody>
      </p:sp>
      <p:sp>
        <p:nvSpPr>
          <p:cNvPr id="160" name="As for the totems, there are 10 different logos that can be recognised by GEIO."/>
          <p:cNvSpPr txBox="1"/>
          <p:nvPr/>
        </p:nvSpPr>
        <p:spPr>
          <a:xfrm>
            <a:off x="2669031" y="11238616"/>
            <a:ext cx="1904593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As for the totems, there are 10 different logos that can be recognised by GEIO.</a:t>
            </a:r>
          </a:p>
        </p:txBody>
      </p:sp>
      <p:pic>
        <p:nvPicPr>
          <p:cNvPr id="161" name="宝藏.png" descr="宝藏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83496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冰冻.png" descr="冰冻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44385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恢复.png" descr="恢复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274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混乱.png" descr="混乱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66163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火焰.png" descr="火焰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027052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基地.png" descr="基地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83496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减速.png" descr="减速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44385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检查点01.png" descr="检查点01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905274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检查点02.png" descr="检查点02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966163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检查点03.png" descr="检查点03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4027052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3" animBg="1" advAuto="0"/>
      <p:bldP spid="158" grpId="14" animBg="1" advAuto="0"/>
      <p:bldP spid="159" grpId="15" animBg="1" advAuto="0"/>
      <p:bldP spid="160" grpId="1" animBg="1" advAuto="0"/>
      <p:bldP spid="160" grpId="12" animBg="1" advAuto="0"/>
      <p:bldP spid="161" grpId="2" animBg="1" advAuto="0"/>
      <p:bldP spid="162" grpId="3" animBg="1" advAuto="0"/>
      <p:bldP spid="163" grpId="4" animBg="1" advAuto="0"/>
      <p:bldP spid="164" grpId="5" animBg="1" advAuto="0"/>
      <p:bldP spid="165" grpId="6" animBg="1" advAuto="0"/>
      <p:bldP spid="166" grpId="7" animBg="1" advAuto="0"/>
      <p:bldP spid="167" grpId="8" animBg="1" advAuto="0"/>
      <p:bldP spid="168" grpId="9" animBg="1" advAuto="0"/>
      <p:bldP spid="169" grpId="10" animBg="1" advAuto="0"/>
      <p:bldP spid="170" grpId="1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raining"/>
          <p:cNvSpPr txBox="1"/>
          <p:nvPr/>
        </p:nvSpPr>
        <p:spPr>
          <a:xfrm>
            <a:off x="10688954" y="6348351"/>
            <a:ext cx="300609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raining task 1: Use “Button” to programme and control GEIO’s motion. Let GEIO get…"/>
          <p:cNvSpPr txBox="1"/>
          <p:nvPr/>
        </p:nvSpPr>
        <p:spPr>
          <a:xfrm>
            <a:off x="1829816" y="10775575"/>
            <a:ext cx="20724369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Training task 1: Use “Button” to programme and control GEIO’s motion. Let GEIO get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close to a box on which a logo is attached, and stop when GEIO recognises the logo.</a:t>
            </a:r>
          </a:p>
        </p:txBody>
      </p:sp>
      <p:pic>
        <p:nvPicPr>
          <p:cNvPr id="180" name="检查点01.png" descr="检查点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22914" y="2168612"/>
            <a:ext cx="7042972" cy="7042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Macintosh PowerPoint</Application>
  <PresentationFormat>自定义</PresentationFormat>
  <Paragraphs>78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然 罗</cp:lastModifiedBy>
  <cp:revision>1</cp:revision>
  <dcterms:modified xsi:type="dcterms:W3CDTF">2018-08-28T07:02:55Z</dcterms:modified>
</cp:coreProperties>
</file>