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0" d="100"/>
          <a:sy n="40" d="100"/>
        </p:scale>
        <p:origin x="-640" y="-104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015671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文本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12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在此键入引文。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13450"/>
            <a:ext cx="19621500" cy="9525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“在此键入引文。”</a:t>
            </a:r>
          </a:p>
        </p:txBody>
      </p:sp>
      <p:sp>
        <p:nvSpPr>
          <p:cNvPr id="9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图像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像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标题文本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22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文本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3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像"/>
          <p:cNvSpPr>
            <a:spLocks noGrp="1"/>
          </p:cNvSpPr>
          <p:nvPr>
            <p:ph type="pic" sz="half" idx="13"/>
          </p:nvPr>
        </p:nvSpPr>
        <p:spPr>
          <a:xfrm>
            <a:off x="13165980" y="952500"/>
            <a:ext cx="9525001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标题文本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标题文本</a:t>
            </a:r>
          </a:p>
        </p:txBody>
      </p:sp>
      <p:sp>
        <p:nvSpPr>
          <p:cNvPr id="40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4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7" name="正文级别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8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图像"/>
          <p:cNvSpPr>
            <a:spLocks noGrp="1"/>
          </p:cNvSpPr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67" name="正文级别 1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8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正文级别 1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6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图像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图像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图像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文本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3" name="正文级别 1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训练营003.jpg" descr="训练营00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How to Become A GEIO Pilot？…"/>
          <p:cNvSpPr txBox="1"/>
          <p:nvPr/>
        </p:nvSpPr>
        <p:spPr>
          <a:xfrm>
            <a:off x="8896389" y="8148006"/>
            <a:ext cx="13401507" cy="4226798"/>
          </a:xfrm>
          <a:prstGeom prst="rect">
            <a:avLst/>
          </a:prstGeom>
          <a:solidFill>
            <a:srgbClr val="2F4A89"/>
          </a:solidFill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20000"/>
              </a:lnSpc>
              <a:defRPr sz="6000">
                <a:solidFill>
                  <a:srgbClr val="FFFFFF"/>
                </a:solidFill>
              </a:defRPr>
            </a:pPr>
            <a:endParaRPr dirty="0"/>
          </a:p>
          <a:p>
            <a:pPr>
              <a:lnSpc>
                <a:spcPct val="120000"/>
              </a:lnSpc>
              <a:defRPr sz="6500">
                <a:solidFill>
                  <a:srgbClr val="FFFFFF"/>
                </a:solidFill>
              </a:defRPr>
            </a:pPr>
            <a:r>
              <a:rPr dirty="0"/>
              <a:t>How to Become A GEIO Pilot？</a:t>
            </a:r>
          </a:p>
          <a:p>
            <a:pPr>
              <a:lnSpc>
                <a:spcPct val="120000"/>
              </a:lnSpc>
              <a:defRPr sz="4000">
                <a:solidFill>
                  <a:srgbClr val="FFFFFF"/>
                </a:solidFill>
              </a:defRPr>
            </a:pPr>
            <a:r>
              <a:rPr dirty="0"/>
              <a:t>Lesson 10: Path Planning</a:t>
            </a:r>
          </a:p>
          <a:p>
            <a:pPr>
              <a:lnSpc>
                <a:spcPct val="120000"/>
              </a:lnSpc>
              <a:defRPr sz="6000">
                <a:solidFill>
                  <a:srgbClr val="FFFFFF"/>
                </a:solidFill>
              </a:defRPr>
            </a:pPr>
            <a:endParaRPr dirty="0"/>
          </a:p>
        </p:txBody>
      </p:sp>
    </p:spTree>
  </p:cSld>
  <p:clrMapOvr>
    <a:masterClrMapping/>
  </p:clrMapOvr>
  <p:transition xmlns:p14="http://schemas.microsoft.com/office/powerpoint/2010/main" spd="med" advClick="0" advTm="0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1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屏幕 改psd.jpg" descr="屏幕 改psd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4344"/>
            <a:ext cx="24384001" cy="137073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色彩主角 4.png" descr="色彩主角 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375714" y="2480522"/>
            <a:ext cx="676721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V朘R$~3LVOWC{SUC4.png" descr="V朘R$~3LVOWC{SUC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9377048"/>
            <a:ext cx="24384001" cy="4432301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From the last task, we know that the use of “Repeat times” code could reduce the…"/>
          <p:cNvSpPr txBox="1"/>
          <p:nvPr/>
        </p:nvSpPr>
        <p:spPr>
          <a:xfrm>
            <a:off x="1302257" y="10775575"/>
            <a:ext cx="21779485" cy="1635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From the last task, we know that the use of “Repeat times” code could reduce the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number of codes of the programme. But why do we need to reduce the number of codes?</a:t>
            </a:r>
          </a:p>
        </p:txBody>
      </p:sp>
      <p:pic>
        <p:nvPicPr>
          <p:cNvPr id="190" name="IMG_3931.PNG" descr="IMG_393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772473" y="2388258"/>
            <a:ext cx="12839054" cy="6833381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Let’s do the maths: 2+2+2+2+2+2+2+2+2+2=?…"/>
          <p:cNvSpPr txBox="1"/>
          <p:nvPr/>
        </p:nvSpPr>
        <p:spPr>
          <a:xfrm>
            <a:off x="2757931" y="10775575"/>
            <a:ext cx="18868137" cy="1635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Let’s do the maths: 2+2+2+2+2+2+2+2+2+2=?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The answer is 20. But we should calculate 10 times, which is time consuming.</a:t>
            </a:r>
          </a:p>
        </p:txBody>
      </p:sp>
      <p:sp>
        <p:nvSpPr>
          <p:cNvPr id="192" name="Let’s do maths again: 2x10=? The answer is also 20.…"/>
          <p:cNvSpPr txBox="1"/>
          <p:nvPr/>
        </p:nvSpPr>
        <p:spPr>
          <a:xfrm>
            <a:off x="2065273" y="10775575"/>
            <a:ext cx="20253453" cy="1635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Let’s do maths again: 2x10=? The answer is also 20.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But this time we only need to calculate once, which is comparatively more efficient.</a:t>
            </a:r>
          </a:p>
        </p:txBody>
      </p:sp>
      <p:sp>
        <p:nvSpPr>
          <p:cNvPr id="193" name="In the programme, we can consider “Repeat” code as the multiplication, as it…"/>
          <p:cNvSpPr txBox="1"/>
          <p:nvPr/>
        </p:nvSpPr>
        <p:spPr>
          <a:xfrm>
            <a:off x="2758186" y="10775575"/>
            <a:ext cx="18867629" cy="1635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In the programme, we can consider “Repeat” code as the multiplication, as it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reduces the number of codes and increases the efficiency of the programme.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10" dur="1000" fill="hold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18" dur="1000" fill="hold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26" dur="1000" fill="hold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1" animBg="1" advAuto="0"/>
      <p:bldP spid="189" grpId="2" animBg="1" advAuto="0"/>
      <p:bldP spid="191" grpId="3" animBg="1" advAuto="0"/>
      <p:bldP spid="191" grpId="4" animBg="1" advAuto="0"/>
      <p:bldP spid="192" grpId="5" animBg="1" advAuto="0"/>
      <p:bldP spid="192" grpId="6" animBg="1" advAuto="0"/>
      <p:bldP spid="193" grpId="7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屏幕 改psd.jpg" descr="屏幕 改psd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4344"/>
            <a:ext cx="24384001" cy="137073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色彩主角 4.png" descr="色彩主角 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375714" y="2480522"/>
            <a:ext cx="676721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V朘R$~3LVOWC{SUC4.png" descr="V朘R$~3LVOWC{SUC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9377048"/>
            <a:ext cx="24384001" cy="4432301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Training task 2: Let GEIO draw the path of a equilateral triangle (side length 30cm)."/>
          <p:cNvSpPr txBox="1"/>
          <p:nvPr/>
        </p:nvSpPr>
        <p:spPr>
          <a:xfrm>
            <a:off x="1097818" y="11238616"/>
            <a:ext cx="22188363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50000"/>
              </a:lnSpc>
              <a:defRPr sz="4000">
                <a:solidFill>
                  <a:srgbClr val="41CAD0"/>
                </a:solidFill>
              </a:defRPr>
            </a:lvl1pPr>
          </a:lstStyle>
          <a:p>
            <a:r>
              <a:t>Training task 2: Let GEIO draw the path of a equilateral triangle (side length 30cm).</a:t>
            </a:r>
          </a:p>
        </p:txBody>
      </p:sp>
      <p:sp>
        <p:nvSpPr>
          <p:cNvPr id="199" name="三角形"/>
          <p:cNvSpPr/>
          <p:nvPr/>
        </p:nvSpPr>
        <p:spPr>
          <a:xfrm>
            <a:off x="10032999" y="4137128"/>
            <a:ext cx="4572001" cy="381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0" name="线条"/>
          <p:cNvSpPr/>
          <p:nvPr/>
        </p:nvSpPr>
        <p:spPr>
          <a:xfrm>
            <a:off x="7647008" y="7912100"/>
            <a:ext cx="2422772" cy="0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1" name="圆形"/>
          <p:cNvSpPr/>
          <p:nvPr/>
        </p:nvSpPr>
        <p:spPr>
          <a:xfrm>
            <a:off x="10019894" y="7860958"/>
            <a:ext cx="127001" cy="127001"/>
          </a:xfrm>
          <a:prstGeom prst="ellipse">
            <a:avLst/>
          </a:prstGeom>
          <a:solidFill>
            <a:srgbClr val="FF26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2" name="A"/>
          <p:cNvSpPr txBox="1"/>
          <p:nvPr/>
        </p:nvSpPr>
        <p:spPr>
          <a:xfrm>
            <a:off x="9895752" y="7968681"/>
            <a:ext cx="375286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A</a:t>
            </a:r>
          </a:p>
        </p:txBody>
      </p:sp>
      <p:sp>
        <p:nvSpPr>
          <p:cNvPr id="203" name="In the above image, we assume that GEIO moves from point C to point A. When it reaches A, it should turn its direction from Line AD to Line AB. We have already known that Angle DAC is 180°, and Angle BAC is 60°, and thus Angle DAB is 120°. So, GEIO should turn 120°."/>
          <p:cNvSpPr txBox="1"/>
          <p:nvPr/>
        </p:nvSpPr>
        <p:spPr>
          <a:xfrm>
            <a:off x="1097818" y="10312534"/>
            <a:ext cx="22188363" cy="2561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>
              <a:lnSpc>
                <a:spcPct val="150000"/>
              </a:lnSpc>
              <a:defRPr sz="4000">
                <a:solidFill>
                  <a:srgbClr val="41CAD0"/>
                </a:solidFill>
              </a:defRPr>
            </a:lvl1pPr>
          </a:lstStyle>
          <a:p>
            <a:r>
              <a:t>In the above image, we assume that GEIO moves from point C to point A. When it reaches A, it should turn its direction from Line AD to Line AB. We have already known that Angle DAC is 180°, and Angle BAC is 60°, and thus Angle DAB is 120°. So, GEIO should turn 120°.</a:t>
            </a:r>
          </a:p>
        </p:txBody>
      </p:sp>
      <p:sp>
        <p:nvSpPr>
          <p:cNvPr id="204" name="B"/>
          <p:cNvSpPr txBox="1"/>
          <p:nvPr/>
        </p:nvSpPr>
        <p:spPr>
          <a:xfrm>
            <a:off x="12127737" y="3555126"/>
            <a:ext cx="382525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B</a:t>
            </a:r>
          </a:p>
        </p:txBody>
      </p:sp>
      <p:sp>
        <p:nvSpPr>
          <p:cNvPr id="205" name="C"/>
          <p:cNvSpPr txBox="1"/>
          <p:nvPr/>
        </p:nvSpPr>
        <p:spPr>
          <a:xfrm>
            <a:off x="14645512" y="7644234"/>
            <a:ext cx="396622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C</a:t>
            </a:r>
          </a:p>
        </p:txBody>
      </p:sp>
      <p:sp>
        <p:nvSpPr>
          <p:cNvPr id="206" name="120°"/>
          <p:cNvSpPr txBox="1"/>
          <p:nvPr/>
        </p:nvSpPr>
        <p:spPr>
          <a:xfrm>
            <a:off x="9197662" y="7136234"/>
            <a:ext cx="902209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120°</a:t>
            </a:r>
          </a:p>
        </p:txBody>
      </p:sp>
      <p:sp>
        <p:nvSpPr>
          <p:cNvPr id="207" name="60°"/>
          <p:cNvSpPr txBox="1"/>
          <p:nvPr/>
        </p:nvSpPr>
        <p:spPr>
          <a:xfrm>
            <a:off x="10239626" y="7420546"/>
            <a:ext cx="690373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60°</a:t>
            </a:r>
          </a:p>
        </p:txBody>
      </p:sp>
      <p:sp>
        <p:nvSpPr>
          <p:cNvPr id="208" name="Problem with the angles. The angle of a equilateral triangle is 60°, but why…"/>
          <p:cNvSpPr txBox="1"/>
          <p:nvPr/>
        </p:nvSpPr>
        <p:spPr>
          <a:xfrm>
            <a:off x="1097818" y="10775575"/>
            <a:ext cx="22188363" cy="1635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Problem with the angles. The angle of a equilateral triangle is 60°, but why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can’t we draw the proper figure after GEIO turns 60° at each turning point?</a:t>
            </a:r>
          </a:p>
        </p:txBody>
      </p:sp>
      <p:sp>
        <p:nvSpPr>
          <p:cNvPr id="209" name="What is a equilateral triangle? If the length of all the three sides of a triangle are all the same, then this triangle is equilateral. Moreover, the three angles of the equilateral…"/>
          <p:cNvSpPr txBox="1"/>
          <p:nvPr/>
        </p:nvSpPr>
        <p:spPr>
          <a:xfrm>
            <a:off x="1097818" y="10312534"/>
            <a:ext cx="22188363" cy="2561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What is a equilateral triangle? If the length of all the three sides of a triangle are all the same, then this triangle is equilateral. Moreover, the three angles of the equilateral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triangle are all 60°. Now try to draw such a figure.</a:t>
            </a:r>
          </a:p>
        </p:txBody>
      </p:sp>
      <p:sp>
        <p:nvSpPr>
          <p:cNvPr id="210" name="D"/>
          <p:cNvSpPr txBox="1"/>
          <p:nvPr/>
        </p:nvSpPr>
        <p:spPr>
          <a:xfrm>
            <a:off x="7391154" y="7968681"/>
            <a:ext cx="396622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D</a:t>
            </a:r>
          </a:p>
        </p:txBody>
      </p:sp>
      <p:pic>
        <p:nvPicPr>
          <p:cNvPr id="211" name="IMG_3932.PNG" descr="IMG_3932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772472" y="2388258"/>
            <a:ext cx="12839056" cy="68333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10" dur="1000" fill="hold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18" dur="1000" fill="hold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26" dur="1000" fill="hold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1" animBg="1" advAuto="0"/>
      <p:bldP spid="198" grpId="2" animBg="1" advAuto="0"/>
      <p:bldP spid="203" grpId="7" animBg="1" advAuto="0"/>
      <p:bldP spid="208" grpId="5" animBg="1" advAuto="0"/>
      <p:bldP spid="208" grpId="6" animBg="1" advAuto="0"/>
      <p:bldP spid="209" grpId="3" animBg="1" advAuto="0"/>
      <p:bldP spid="209" grpId="4" animBg="1" advAuto="0"/>
      <p:bldP spid="211" grpId="8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训练营003（模糊02）.jpg" descr="训练营003（模糊02）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V朘R$~3LVOWC{SUC4.png" descr="V朘R$~3LVOWC{SUC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77275" y="5546573"/>
            <a:ext cx="14429450" cy="2622854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Challenge"/>
          <p:cNvSpPr txBox="1"/>
          <p:nvPr/>
        </p:nvSpPr>
        <p:spPr>
          <a:xfrm>
            <a:off x="10315193" y="6348351"/>
            <a:ext cx="3753613" cy="1019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41CAD0"/>
                </a:solidFill>
              </a:defRPr>
            </a:lvl1pPr>
          </a:lstStyle>
          <a:p>
            <a:r>
              <a:t>Challenge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控制室.jpg" descr="控制室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色彩主角 4.png" descr="色彩主角 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375714" y="2480522"/>
            <a:ext cx="676721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V朘R$~3LVOWC{SUC4.png" descr="V朘R$~3LVOWC{SUC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9377048"/>
            <a:ext cx="24384001" cy="4432301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Today you are required to go patrol in the whole camp. We noticed that in our camp there are several buildings (blue blocks), and 4 check points. Your job is to let your GEIO start from C1, and reach each of the 4 check points in numerical sequence, without hitting any building."/>
          <p:cNvSpPr txBox="1"/>
          <p:nvPr/>
        </p:nvSpPr>
        <p:spPr>
          <a:xfrm>
            <a:off x="892982" y="10312534"/>
            <a:ext cx="22598036" cy="2561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>
              <a:lnSpc>
                <a:spcPct val="150000"/>
              </a:lnSpc>
              <a:defRPr sz="4000">
                <a:solidFill>
                  <a:srgbClr val="41CAD0"/>
                </a:solidFill>
              </a:defRPr>
            </a:lvl1pPr>
          </a:lstStyle>
          <a:p>
            <a:r>
              <a:t>Today you are required to go patrol in the whole camp. We noticed that in our camp there are several buildings (blue blocks), and 4 check points. Your job is to let your GEIO start from C1, and reach each of the 4 check points in numerical sequence, without hitting any building.</a:t>
            </a:r>
          </a:p>
        </p:txBody>
      </p:sp>
      <p:pic>
        <p:nvPicPr>
          <p:cNvPr id="221" name="控制室屏幕.png" descr="控制室屏幕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2634026" y="-4412632"/>
            <a:ext cx="30106978" cy="16935174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矩形"/>
          <p:cNvSpPr/>
          <p:nvPr/>
        </p:nvSpPr>
        <p:spPr>
          <a:xfrm>
            <a:off x="3210680" y="1170599"/>
            <a:ext cx="11665628" cy="75998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graphicFrame>
        <p:nvGraphicFramePr>
          <p:cNvPr id="223" name="表格"/>
          <p:cNvGraphicFramePr/>
          <p:nvPr/>
        </p:nvGraphicFramePr>
        <p:xfrm>
          <a:off x="4350798" y="1558102"/>
          <a:ext cx="10206531" cy="6393052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275190"/>
                <a:gridCol w="1275518"/>
                <a:gridCol w="1275151"/>
                <a:gridCol w="1282460"/>
                <a:gridCol w="1273685"/>
                <a:gridCol w="1275421"/>
                <a:gridCol w="1272953"/>
                <a:gridCol w="1276153"/>
              </a:tblGrid>
              <a:tr h="1280512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</a:tr>
              <a:tr h="1282614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</a:tr>
              <a:tr h="1270639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</a:tr>
              <a:tr h="1276764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</a:tr>
              <a:tr h="12825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3200">
                          <a:sym typeface="Helvetica Neue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224" name="1"/>
          <p:cNvSpPr txBox="1"/>
          <p:nvPr/>
        </p:nvSpPr>
        <p:spPr>
          <a:xfrm>
            <a:off x="4797976" y="7992082"/>
            <a:ext cx="326137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1</a:t>
            </a:r>
          </a:p>
        </p:txBody>
      </p:sp>
      <p:sp>
        <p:nvSpPr>
          <p:cNvPr id="225" name="2"/>
          <p:cNvSpPr txBox="1"/>
          <p:nvPr/>
        </p:nvSpPr>
        <p:spPr>
          <a:xfrm>
            <a:off x="6082333" y="7992082"/>
            <a:ext cx="326137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2</a:t>
            </a:r>
          </a:p>
        </p:txBody>
      </p:sp>
      <p:sp>
        <p:nvSpPr>
          <p:cNvPr id="226" name="3"/>
          <p:cNvSpPr txBox="1"/>
          <p:nvPr/>
        </p:nvSpPr>
        <p:spPr>
          <a:xfrm>
            <a:off x="7366690" y="7992082"/>
            <a:ext cx="326137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3</a:t>
            </a:r>
          </a:p>
        </p:txBody>
      </p:sp>
      <p:sp>
        <p:nvSpPr>
          <p:cNvPr id="227" name="4"/>
          <p:cNvSpPr txBox="1"/>
          <p:nvPr/>
        </p:nvSpPr>
        <p:spPr>
          <a:xfrm>
            <a:off x="8651049" y="7992082"/>
            <a:ext cx="326137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4</a:t>
            </a:r>
          </a:p>
        </p:txBody>
      </p:sp>
      <p:sp>
        <p:nvSpPr>
          <p:cNvPr id="228" name="5"/>
          <p:cNvSpPr txBox="1"/>
          <p:nvPr/>
        </p:nvSpPr>
        <p:spPr>
          <a:xfrm>
            <a:off x="9935406" y="7992082"/>
            <a:ext cx="326137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5</a:t>
            </a:r>
          </a:p>
        </p:txBody>
      </p:sp>
      <p:sp>
        <p:nvSpPr>
          <p:cNvPr id="229" name="6"/>
          <p:cNvSpPr txBox="1"/>
          <p:nvPr/>
        </p:nvSpPr>
        <p:spPr>
          <a:xfrm>
            <a:off x="11219763" y="7992082"/>
            <a:ext cx="326137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6</a:t>
            </a:r>
          </a:p>
        </p:txBody>
      </p:sp>
      <p:sp>
        <p:nvSpPr>
          <p:cNvPr id="230" name="7"/>
          <p:cNvSpPr txBox="1"/>
          <p:nvPr/>
        </p:nvSpPr>
        <p:spPr>
          <a:xfrm>
            <a:off x="12478721" y="7992082"/>
            <a:ext cx="326137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7</a:t>
            </a:r>
          </a:p>
        </p:txBody>
      </p:sp>
      <p:sp>
        <p:nvSpPr>
          <p:cNvPr id="231" name="8"/>
          <p:cNvSpPr txBox="1"/>
          <p:nvPr/>
        </p:nvSpPr>
        <p:spPr>
          <a:xfrm>
            <a:off x="13737678" y="7992082"/>
            <a:ext cx="326137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8</a:t>
            </a:r>
          </a:p>
        </p:txBody>
      </p:sp>
      <p:sp>
        <p:nvSpPr>
          <p:cNvPr id="232" name="A"/>
          <p:cNvSpPr txBox="1"/>
          <p:nvPr/>
        </p:nvSpPr>
        <p:spPr>
          <a:xfrm>
            <a:off x="3777146" y="6995827"/>
            <a:ext cx="375286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</a:t>
            </a:r>
          </a:p>
        </p:txBody>
      </p:sp>
      <p:sp>
        <p:nvSpPr>
          <p:cNvPr id="233" name="B"/>
          <p:cNvSpPr txBox="1"/>
          <p:nvPr/>
        </p:nvSpPr>
        <p:spPr>
          <a:xfrm>
            <a:off x="3773526" y="5735116"/>
            <a:ext cx="382525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B</a:t>
            </a:r>
          </a:p>
        </p:txBody>
      </p:sp>
      <p:sp>
        <p:nvSpPr>
          <p:cNvPr id="234" name="C"/>
          <p:cNvSpPr txBox="1"/>
          <p:nvPr/>
        </p:nvSpPr>
        <p:spPr>
          <a:xfrm>
            <a:off x="3766478" y="4474405"/>
            <a:ext cx="396622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C</a:t>
            </a:r>
          </a:p>
        </p:txBody>
      </p:sp>
      <p:sp>
        <p:nvSpPr>
          <p:cNvPr id="235" name="D"/>
          <p:cNvSpPr txBox="1"/>
          <p:nvPr/>
        </p:nvSpPr>
        <p:spPr>
          <a:xfrm>
            <a:off x="3766478" y="3213694"/>
            <a:ext cx="396622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</a:t>
            </a:r>
          </a:p>
        </p:txBody>
      </p:sp>
      <p:sp>
        <p:nvSpPr>
          <p:cNvPr id="236" name="E"/>
          <p:cNvSpPr txBox="1"/>
          <p:nvPr/>
        </p:nvSpPr>
        <p:spPr>
          <a:xfrm>
            <a:off x="3784195" y="1952983"/>
            <a:ext cx="361189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E</a:t>
            </a:r>
          </a:p>
        </p:txBody>
      </p:sp>
      <p:pic>
        <p:nvPicPr>
          <p:cNvPr id="237" name="0147625a2dfdeda80120ba38858c65.jpg@1280w_1l_2o_100sh.jpg" descr="0147625a2dfdeda80120ba38858c65.jpg@1280w_1l_2o_100sh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364620" y="6869651"/>
            <a:ext cx="1218249" cy="812801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正方形"/>
          <p:cNvSpPr/>
          <p:nvPr/>
        </p:nvSpPr>
        <p:spPr>
          <a:xfrm>
            <a:off x="7021758" y="6799801"/>
            <a:ext cx="1016001" cy="1016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39" name="正方形"/>
          <p:cNvSpPr/>
          <p:nvPr/>
        </p:nvSpPr>
        <p:spPr>
          <a:xfrm>
            <a:off x="4465744" y="4246629"/>
            <a:ext cx="1016001" cy="1016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41" name="正方形"/>
          <p:cNvSpPr/>
          <p:nvPr/>
        </p:nvSpPr>
        <p:spPr>
          <a:xfrm>
            <a:off x="7021758" y="1725207"/>
            <a:ext cx="1016001" cy="1016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42" name="正方形"/>
          <p:cNvSpPr/>
          <p:nvPr/>
        </p:nvSpPr>
        <p:spPr>
          <a:xfrm>
            <a:off x="8306117" y="4246629"/>
            <a:ext cx="1016001" cy="1016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43" name="正方形"/>
          <p:cNvSpPr/>
          <p:nvPr/>
        </p:nvSpPr>
        <p:spPr>
          <a:xfrm>
            <a:off x="10874831" y="4246629"/>
            <a:ext cx="1016001" cy="1016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45" name="正方形"/>
          <p:cNvSpPr/>
          <p:nvPr/>
        </p:nvSpPr>
        <p:spPr>
          <a:xfrm>
            <a:off x="10874831" y="5507340"/>
            <a:ext cx="1016001" cy="1016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46" name="正方形"/>
          <p:cNvSpPr/>
          <p:nvPr/>
        </p:nvSpPr>
        <p:spPr>
          <a:xfrm>
            <a:off x="10874831" y="2985918"/>
            <a:ext cx="1016001" cy="1016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47" name="正方形"/>
          <p:cNvSpPr/>
          <p:nvPr/>
        </p:nvSpPr>
        <p:spPr>
          <a:xfrm>
            <a:off x="13392746" y="1725207"/>
            <a:ext cx="1016001" cy="1016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48" name="正方形"/>
          <p:cNvSpPr/>
          <p:nvPr/>
        </p:nvSpPr>
        <p:spPr>
          <a:xfrm>
            <a:off x="13392746" y="6768051"/>
            <a:ext cx="1016001" cy="1016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1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训练营003（模糊02）.jpg" descr="训练营003（模糊02）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" name="色彩主角 4.png" descr="色彩主角 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375714" y="2480522"/>
            <a:ext cx="676721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V朘R$~3LVOWC{SUC4.png" descr="V朘R$~3LVOWC{SUC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9377048"/>
            <a:ext cx="24384001" cy="4432301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Excellent pilots! You are acting like true GJS soldiers now."/>
          <p:cNvSpPr txBox="1"/>
          <p:nvPr/>
        </p:nvSpPr>
        <p:spPr>
          <a:xfrm>
            <a:off x="5132578" y="11238616"/>
            <a:ext cx="14118845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41CAD0"/>
                </a:solidFill>
              </a:defRPr>
            </a:lvl1pPr>
          </a:lstStyle>
          <a:p>
            <a:r>
              <a:t>Excellent pilots! You are acting like true GJS soldiers now.</a:t>
            </a:r>
          </a:p>
        </p:txBody>
      </p:sp>
      <p:sp>
        <p:nvSpPr>
          <p:cNvPr id="254" name="Now it is the time for review. Answer the above questions."/>
          <p:cNvSpPr txBox="1"/>
          <p:nvPr/>
        </p:nvSpPr>
        <p:spPr>
          <a:xfrm>
            <a:off x="5131561" y="11238616"/>
            <a:ext cx="14120877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41CAD0"/>
                </a:solidFill>
              </a:defRPr>
            </a:lvl1pPr>
          </a:lstStyle>
          <a:p>
            <a:r>
              <a:t>Now it is the time for review. Answer the above questions.</a:t>
            </a:r>
          </a:p>
        </p:txBody>
      </p:sp>
      <p:sp>
        <p:nvSpPr>
          <p:cNvPr id="255" name="What are the most common geometric figures?"/>
          <p:cNvSpPr/>
          <p:nvPr/>
        </p:nvSpPr>
        <p:spPr>
          <a:xfrm>
            <a:off x="6477167" y="2592652"/>
            <a:ext cx="11429666" cy="1270001"/>
          </a:xfrm>
          <a:prstGeom prst="roundRect">
            <a:avLst>
              <a:gd name="adj" fmla="val 15000"/>
            </a:avLst>
          </a:prstGeom>
          <a:solidFill>
            <a:srgbClr val="00CFD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What are the most common geometric figures?</a:t>
            </a:r>
          </a:p>
        </p:txBody>
      </p:sp>
      <p:sp>
        <p:nvSpPr>
          <p:cNvPr id="256" name="What are the features of a square and a equilateral triangle?"/>
          <p:cNvSpPr/>
          <p:nvPr/>
        </p:nvSpPr>
        <p:spPr>
          <a:xfrm>
            <a:off x="6477167" y="4755552"/>
            <a:ext cx="11429666" cy="1270001"/>
          </a:xfrm>
          <a:prstGeom prst="roundRect">
            <a:avLst>
              <a:gd name="adj" fmla="val 15000"/>
            </a:avLst>
          </a:prstGeom>
          <a:solidFill>
            <a:srgbClr val="00CFD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What are the features of a square and a equilateral triangle?</a:t>
            </a:r>
          </a:p>
        </p:txBody>
      </p:sp>
      <p:sp>
        <p:nvSpPr>
          <p:cNvPr id="257" name="How to optimise the patrol route?"/>
          <p:cNvSpPr/>
          <p:nvPr/>
        </p:nvSpPr>
        <p:spPr>
          <a:xfrm>
            <a:off x="6477167" y="6918452"/>
            <a:ext cx="11429666" cy="1270001"/>
          </a:xfrm>
          <a:prstGeom prst="roundRect">
            <a:avLst>
              <a:gd name="adj" fmla="val 15000"/>
            </a:avLst>
          </a:prstGeom>
          <a:solidFill>
            <a:srgbClr val="00CFD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How to optimise the patrol route?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8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22" dur="500" fill="hold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" grpId="6" animBg="1" advAuto="0"/>
      <p:bldP spid="254" grpId="1" animBg="1" advAuto="0"/>
      <p:bldP spid="254" grpId="5" animBg="1" advAuto="0"/>
      <p:bldP spid="255" grpId="2" animBg="1" advAuto="0"/>
      <p:bldP spid="256" grpId="3" animBg="1" advAuto="0"/>
      <p:bldP spid="257" grpId="4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训练营003（模糊02）.jpg" descr="训练营003（模糊02）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色彩主角 4.png" descr="色彩主角 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375714" y="2480522"/>
            <a:ext cx="676721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V朘R$~3LVOWC{SUC4.png" descr="V朘R$~3LVOWC{SUC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9377048"/>
            <a:ext cx="24384001" cy="4432301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Welcome back fellow pilots! I am Sam. Do you still remember what we have learnt last time?"/>
          <p:cNvSpPr txBox="1"/>
          <p:nvPr/>
        </p:nvSpPr>
        <p:spPr>
          <a:xfrm>
            <a:off x="996950" y="11238616"/>
            <a:ext cx="22390101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41CAD0"/>
                </a:solidFill>
              </a:defRPr>
            </a:lvl1pPr>
          </a:lstStyle>
          <a:p>
            <a:r>
              <a:t>Welcome back fellow pilots! I am Sam. Do you still remember what we have learnt last time?</a:t>
            </a:r>
          </a:p>
        </p:txBody>
      </p:sp>
      <p:sp>
        <p:nvSpPr>
          <p:cNvPr id="126" name="How does it feel to be an official GJS soldier? You have done great jobs last time,…"/>
          <p:cNvSpPr txBox="1"/>
          <p:nvPr/>
        </p:nvSpPr>
        <p:spPr>
          <a:xfrm>
            <a:off x="2012949" y="10775575"/>
            <a:ext cx="20358101" cy="1635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How does it feel to be an official GJS soldier? You have done great jobs last time,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but can you be as good this time? Come on let’s see what we are going to do today!</a:t>
            </a:r>
          </a:p>
        </p:txBody>
      </p:sp>
      <p:sp>
        <p:nvSpPr>
          <p:cNvPr id="127" name="What is variables?"/>
          <p:cNvSpPr/>
          <p:nvPr/>
        </p:nvSpPr>
        <p:spPr>
          <a:xfrm>
            <a:off x="6477167" y="2592652"/>
            <a:ext cx="11429666" cy="1270001"/>
          </a:xfrm>
          <a:prstGeom prst="roundRect">
            <a:avLst>
              <a:gd name="adj" fmla="val 15000"/>
            </a:avLst>
          </a:prstGeom>
          <a:solidFill>
            <a:srgbClr val="00CFD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What is variables?</a:t>
            </a:r>
          </a:p>
        </p:txBody>
      </p:sp>
      <p:sp>
        <p:nvSpPr>
          <p:cNvPr id="128" name="What should we do before using a variable?"/>
          <p:cNvSpPr/>
          <p:nvPr/>
        </p:nvSpPr>
        <p:spPr>
          <a:xfrm>
            <a:off x="6477167" y="4755552"/>
            <a:ext cx="11429666" cy="1270001"/>
          </a:xfrm>
          <a:prstGeom prst="roundRect">
            <a:avLst>
              <a:gd name="adj" fmla="val 15000"/>
            </a:avLst>
          </a:prstGeom>
          <a:solidFill>
            <a:srgbClr val="00CFD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What should we do before using a variable?</a:t>
            </a:r>
          </a:p>
        </p:txBody>
      </p:sp>
      <p:sp>
        <p:nvSpPr>
          <p:cNvPr id="129" name="How many ways of calculating variables are there?"/>
          <p:cNvSpPr/>
          <p:nvPr/>
        </p:nvSpPr>
        <p:spPr>
          <a:xfrm>
            <a:off x="6477167" y="6918452"/>
            <a:ext cx="11429666" cy="1270001"/>
          </a:xfrm>
          <a:prstGeom prst="roundRect">
            <a:avLst>
              <a:gd name="adj" fmla="val 15000"/>
            </a:avLst>
          </a:prstGeom>
          <a:solidFill>
            <a:srgbClr val="00CFD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How many ways of calculating variables are there?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31" dur="500" fill="hold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1" animBg="1" advAuto="0"/>
      <p:bldP spid="124" grpId="2" animBg="1" advAuto="0"/>
      <p:bldP spid="125" grpId="3" animBg="1" advAuto="0"/>
      <p:bldP spid="125" grpId="7" animBg="1" advAuto="0"/>
      <p:bldP spid="126" grpId="8" animBg="1" advAuto="0"/>
      <p:bldP spid="127" grpId="4" animBg="1" advAuto="0"/>
      <p:bldP spid="128" grpId="5" animBg="1" advAuto="0"/>
      <p:bldP spid="129" grpId="6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训练营003（模糊02）.jpg" descr="训练营003（模糊02）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V朘R$~3LVOWC{SUC4.png" descr="V朘R$~3LVOWC{SUC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77275" y="5546573"/>
            <a:ext cx="14429450" cy="2622854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Briefing"/>
          <p:cNvSpPr txBox="1"/>
          <p:nvPr/>
        </p:nvSpPr>
        <p:spPr>
          <a:xfrm>
            <a:off x="10709909" y="6348351"/>
            <a:ext cx="2964181" cy="1019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41CAD0"/>
                </a:solidFill>
              </a:defRPr>
            </a:lvl1pPr>
          </a:lstStyle>
          <a:p>
            <a:r>
              <a:t>Briefing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训练营003（模糊02）.jpg" descr="训练营003（模糊02）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色彩主角 4.png" descr="色彩主角 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375714" y="2480522"/>
            <a:ext cx="676721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V朘R$~3LVOWC{SUC4.png" descr="V朘R$~3LVOWC{SUC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9377048"/>
            <a:ext cx="24384001" cy="4432301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Topic…"/>
          <p:cNvSpPr txBox="1"/>
          <p:nvPr/>
        </p:nvSpPr>
        <p:spPr>
          <a:xfrm>
            <a:off x="7452224" y="1297622"/>
            <a:ext cx="9466852" cy="7443850"/>
          </a:xfrm>
          <a:prstGeom prst="rect">
            <a:avLst/>
          </a:prstGeom>
          <a:solidFill>
            <a:srgbClr val="2B2B32">
              <a:alpha val="79900"/>
            </a:srgbClr>
          </a:solidFill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000">
                <a:solidFill>
                  <a:srgbClr val="FFFFFF"/>
                </a:solidFill>
              </a:defRPr>
            </a:pPr>
            <a:endParaRPr dirty="0"/>
          </a:p>
          <a:p>
            <a:pPr>
              <a:defRPr sz="4000">
                <a:solidFill>
                  <a:srgbClr val="FFFFFF"/>
                </a:solidFill>
              </a:defRPr>
            </a:pPr>
            <a:r>
              <a:rPr dirty="0"/>
              <a:t>Topic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rPr dirty="0"/>
              <a:t>“Path Planning”</a:t>
            </a:r>
          </a:p>
          <a:p>
            <a:pPr>
              <a:defRPr sz="4000">
                <a:solidFill>
                  <a:srgbClr val="FFFFFF"/>
                </a:solidFill>
              </a:defRPr>
            </a:pPr>
            <a:endParaRPr dirty="0"/>
          </a:p>
          <a:p>
            <a:pPr>
              <a:defRPr sz="4000">
                <a:solidFill>
                  <a:srgbClr val="FFFFFF"/>
                </a:solidFill>
              </a:defRPr>
            </a:pPr>
            <a:r>
              <a:rPr dirty="0"/>
              <a:t>Basic Knowledge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rPr dirty="0"/>
              <a:t>Geometry and path planning</a:t>
            </a:r>
          </a:p>
          <a:p>
            <a:pPr>
              <a:defRPr sz="4000">
                <a:solidFill>
                  <a:srgbClr val="FFFFFF"/>
                </a:solidFill>
              </a:defRPr>
            </a:pPr>
            <a:endParaRPr dirty="0"/>
          </a:p>
          <a:p>
            <a:pPr>
              <a:defRPr sz="4000">
                <a:solidFill>
                  <a:srgbClr val="FFFFFF"/>
                </a:solidFill>
              </a:defRPr>
            </a:pPr>
            <a:r>
              <a:rPr dirty="0"/>
              <a:t>Training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rPr dirty="0"/>
              <a:t>Draw some shapes</a:t>
            </a:r>
          </a:p>
          <a:p>
            <a:pPr>
              <a:defRPr sz="4000">
                <a:solidFill>
                  <a:srgbClr val="FFFFFF"/>
                </a:solidFill>
              </a:defRPr>
            </a:pPr>
            <a:endParaRPr dirty="0"/>
          </a:p>
          <a:p>
            <a:pPr>
              <a:defRPr sz="4000">
                <a:solidFill>
                  <a:srgbClr val="FFFFFF"/>
                </a:solidFill>
              </a:defRPr>
            </a:pPr>
            <a:r>
              <a:rPr dirty="0"/>
              <a:t>Challenge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rPr dirty="0"/>
              <a:t>Find the best route</a:t>
            </a:r>
          </a:p>
          <a:p>
            <a:pPr>
              <a:defRPr sz="40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39" name="In the Briefing section, let’s see what we are going to learn today."/>
          <p:cNvSpPr txBox="1"/>
          <p:nvPr/>
        </p:nvSpPr>
        <p:spPr>
          <a:xfrm>
            <a:off x="4252213" y="11238616"/>
            <a:ext cx="15879573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41CAD0"/>
                </a:solidFill>
              </a:defRPr>
            </a:lvl1pPr>
          </a:lstStyle>
          <a:p>
            <a:r>
              <a:t>In the Briefing section, let’s see what we are going to learn today.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2" animBg="1" advAuto="0"/>
      <p:bldP spid="139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训练营003（模糊02）.jpg" descr="训练营003（模糊02）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V朘R$~3LVOWC{SUC4.png" descr="V朘R$~3LVOWC{SUC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77275" y="5546573"/>
            <a:ext cx="14429450" cy="2622854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Basic Knowledge"/>
          <p:cNvSpPr txBox="1"/>
          <p:nvPr/>
        </p:nvSpPr>
        <p:spPr>
          <a:xfrm>
            <a:off x="8975216" y="6348351"/>
            <a:ext cx="6433567" cy="1019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41CAD0"/>
                </a:solidFill>
              </a:defRPr>
            </a:lvl1pPr>
          </a:lstStyle>
          <a:p>
            <a:r>
              <a:t>Basic Knowledge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控制室.jpg" descr="控制室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色彩主角 4.png" descr="色彩主角 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375714" y="2480522"/>
            <a:ext cx="676721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V朘R$~3LVOWC{SUC4.png" descr="V朘R$~3LVOWC{SUC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9377048"/>
            <a:ext cx="24384001" cy="4432301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Last time we did our first patrol in the camp. But we just let GEIO move in a straight line.…"/>
          <p:cNvSpPr txBox="1"/>
          <p:nvPr/>
        </p:nvSpPr>
        <p:spPr>
          <a:xfrm>
            <a:off x="1398270" y="10775575"/>
            <a:ext cx="21587461" cy="1635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Last time we did our first patrol in the camp. But we just let GEIO move in a straight line.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That is not good enough since our camp is big, and GEIO is unable to see every corners.</a:t>
            </a:r>
          </a:p>
        </p:txBody>
      </p:sp>
      <p:pic>
        <p:nvPicPr>
          <p:cNvPr id="149" name="控制室屏幕.png" descr="控制室屏幕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2634026" y="-4412632"/>
            <a:ext cx="30106978" cy="16935174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Thus we should plan a better route that may cover most of the camp."/>
          <p:cNvSpPr txBox="1"/>
          <p:nvPr/>
        </p:nvSpPr>
        <p:spPr>
          <a:xfrm>
            <a:off x="3790442" y="11238616"/>
            <a:ext cx="16803117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150000"/>
              </a:lnSpc>
              <a:defRPr sz="4000">
                <a:solidFill>
                  <a:srgbClr val="41CAD0"/>
                </a:solidFill>
              </a:defRPr>
            </a:lvl1pPr>
          </a:lstStyle>
          <a:p>
            <a:r>
              <a:t>Thus we should plan a better route that may cover most of the camp.</a:t>
            </a:r>
          </a:p>
        </p:txBody>
      </p:sp>
      <p:sp>
        <p:nvSpPr>
          <p:cNvPr id="151" name="To do this, let’s first learn about geometry."/>
          <p:cNvSpPr txBox="1"/>
          <p:nvPr/>
        </p:nvSpPr>
        <p:spPr>
          <a:xfrm>
            <a:off x="7055357" y="11238616"/>
            <a:ext cx="10273285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150000"/>
              </a:lnSpc>
              <a:defRPr sz="4000">
                <a:solidFill>
                  <a:srgbClr val="41CAD0"/>
                </a:solidFill>
              </a:defRPr>
            </a:lvl1pPr>
          </a:lstStyle>
          <a:p>
            <a:r>
              <a:t>To do this, let’s first learn about geometry.</a:t>
            </a:r>
          </a:p>
        </p:txBody>
      </p:sp>
      <p:sp>
        <p:nvSpPr>
          <p:cNvPr id="152" name="矩形"/>
          <p:cNvSpPr/>
          <p:nvPr/>
        </p:nvSpPr>
        <p:spPr>
          <a:xfrm>
            <a:off x="3210680" y="1170599"/>
            <a:ext cx="11665628" cy="75998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graphicFrame>
        <p:nvGraphicFramePr>
          <p:cNvPr id="153" name="表格"/>
          <p:cNvGraphicFramePr/>
          <p:nvPr/>
        </p:nvGraphicFramePr>
        <p:xfrm>
          <a:off x="4350798" y="1558102"/>
          <a:ext cx="10206531" cy="6393052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275190"/>
                <a:gridCol w="1275518"/>
                <a:gridCol w="1275151"/>
                <a:gridCol w="1282460"/>
                <a:gridCol w="1273685"/>
                <a:gridCol w="1275421"/>
                <a:gridCol w="1272953"/>
                <a:gridCol w="1276153"/>
              </a:tblGrid>
              <a:tr h="1280512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</a:tr>
              <a:tr h="1282614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</a:tr>
              <a:tr h="1270639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</a:tr>
              <a:tr h="1276764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</a:tr>
              <a:tr h="12825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pic>
        <p:nvPicPr>
          <p:cNvPr id="154" name="0147625a2dfdeda80120ba38858c65.jpg@1280w_1l_2o_100sh.jpg" descr="0147625a2dfdeda80120ba38858c65.jpg@1280w_1l_2o_100sh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364620" y="4413053"/>
            <a:ext cx="1218249" cy="812801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线条"/>
          <p:cNvSpPr/>
          <p:nvPr/>
        </p:nvSpPr>
        <p:spPr>
          <a:xfrm>
            <a:off x="5599411" y="4970529"/>
            <a:ext cx="2575636" cy="1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6" name="线条"/>
          <p:cNvSpPr/>
          <p:nvPr/>
        </p:nvSpPr>
        <p:spPr>
          <a:xfrm>
            <a:off x="9458958" y="4970529"/>
            <a:ext cx="3847747" cy="1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7" name="Start"/>
          <p:cNvSpPr txBox="1"/>
          <p:nvPr/>
        </p:nvSpPr>
        <p:spPr>
          <a:xfrm>
            <a:off x="4475396" y="3475660"/>
            <a:ext cx="996697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Start</a:t>
            </a:r>
          </a:p>
        </p:txBody>
      </p:sp>
      <p:sp>
        <p:nvSpPr>
          <p:cNvPr id="158" name="Look around"/>
          <p:cNvSpPr txBox="1"/>
          <p:nvPr/>
        </p:nvSpPr>
        <p:spPr>
          <a:xfrm>
            <a:off x="7610157" y="3475660"/>
            <a:ext cx="2407921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Look around</a:t>
            </a:r>
          </a:p>
        </p:txBody>
      </p:sp>
      <p:sp>
        <p:nvSpPr>
          <p:cNvPr id="159" name="Turn 180°"/>
          <p:cNvSpPr txBox="1"/>
          <p:nvPr/>
        </p:nvSpPr>
        <p:spPr>
          <a:xfrm>
            <a:off x="12994347" y="3475660"/>
            <a:ext cx="1812799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Turn 180°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156932 -0.000167" pathEditMode="relative">
                                      <p:cBhvr>
                                        <p:cTn id="22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6932 -0.000167 L 0.366602 -0.000317" pathEditMode="relative">
                                      <p:cBhvr>
                                        <p:cTn id="32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8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39" dur="500" fill="hold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1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8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47" dur="500" fill="hold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13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1" animBg="1" advAuto="0"/>
      <p:bldP spid="148" grpId="10" animBg="1" advAuto="0"/>
      <p:bldP spid="150" grpId="11" animBg="1" advAuto="0"/>
      <p:bldP spid="150" grpId="12" animBg="1" advAuto="0"/>
      <p:bldP spid="151" grpId="13" animBg="1" advAuto="0"/>
      <p:bldP spid="154" grpId="2" animBg="1" advAuto="0"/>
      <p:bldP spid="155" grpId="4" animBg="1" advAuto="0"/>
      <p:bldP spid="156" grpId="7" animBg="1" advAuto="0"/>
      <p:bldP spid="157" grpId="3" animBg="1" advAuto="0"/>
      <p:bldP spid="158" grpId="6" animBg="1" advAuto="0"/>
      <p:bldP spid="159" grpId="9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控制室.jpg" descr="控制室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控制室屏幕.png" descr="控制室屏幕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634026" y="-4412632"/>
            <a:ext cx="30106978" cy="169351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色彩主角 4.png" descr="色彩主角 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375714" y="2480522"/>
            <a:ext cx="676721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V朘R$~3LVOWC{SUC4.png" descr="V朘R$~3LVOWC{SUC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9377048"/>
            <a:ext cx="24384001" cy="4432301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Geometry is the science that studies spatial structures.…"/>
          <p:cNvSpPr txBox="1"/>
          <p:nvPr/>
        </p:nvSpPr>
        <p:spPr>
          <a:xfrm>
            <a:off x="5390388" y="10775575"/>
            <a:ext cx="13603225" cy="1635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Geometry is the science that studies spatial structures.</a:t>
            </a:r>
          </a:p>
          <a:p>
            <a:pPr>
              <a:defRPr sz="4000">
                <a:solidFill>
                  <a:srgbClr val="41CAD0"/>
                </a:solidFill>
              </a:defRPr>
            </a:pPr>
            <a:r>
              <a:t>It is one of the most fundamental studies of maths.</a:t>
            </a:r>
          </a:p>
        </p:txBody>
      </p:sp>
      <p:sp>
        <p:nvSpPr>
          <p:cNvPr id="166" name="That may be to abstract. Let’s take a look at the above figures."/>
          <p:cNvSpPr txBox="1"/>
          <p:nvPr/>
        </p:nvSpPr>
        <p:spPr>
          <a:xfrm>
            <a:off x="4584445" y="11238616"/>
            <a:ext cx="15215109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41CAD0"/>
                </a:solidFill>
              </a:defRPr>
            </a:lvl1pPr>
          </a:lstStyle>
          <a:p>
            <a:r>
              <a:t>That may be to abstract. Let’s take a look at the above figures.</a:t>
            </a:r>
          </a:p>
        </p:txBody>
      </p:sp>
      <p:sp>
        <p:nvSpPr>
          <p:cNvPr id="167" name="正方形"/>
          <p:cNvSpPr/>
          <p:nvPr/>
        </p:nvSpPr>
        <p:spPr>
          <a:xfrm>
            <a:off x="2376923" y="3341489"/>
            <a:ext cx="3810001" cy="3810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8" name="三角形"/>
          <p:cNvSpPr/>
          <p:nvPr/>
        </p:nvSpPr>
        <p:spPr>
          <a:xfrm>
            <a:off x="7167578" y="3341489"/>
            <a:ext cx="4572001" cy="381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9" name="圆形"/>
          <p:cNvSpPr/>
          <p:nvPr/>
        </p:nvSpPr>
        <p:spPr>
          <a:xfrm>
            <a:off x="12339232" y="3341489"/>
            <a:ext cx="3810001" cy="3810001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0" name="Rectangle (square here), triangle, and round (circle) are the most common 2-D geometric…"/>
          <p:cNvSpPr txBox="1"/>
          <p:nvPr/>
        </p:nvSpPr>
        <p:spPr>
          <a:xfrm>
            <a:off x="916177" y="10775575"/>
            <a:ext cx="22551645" cy="1635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Rectangle (square here), triangle, and round (circle) are the most common 2-D geometric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figures. Can you tell the features of these figures? (angles, numbers and length of sides, etc.)</a:t>
            </a:r>
          </a:p>
        </p:txBody>
      </p:sp>
      <p:sp>
        <p:nvSpPr>
          <p:cNvPr id="171" name="After knowing these figures, I’d like you to control GEIO to draw paths in such figures."/>
          <p:cNvSpPr txBox="1"/>
          <p:nvPr/>
        </p:nvSpPr>
        <p:spPr>
          <a:xfrm>
            <a:off x="1749552" y="11238616"/>
            <a:ext cx="20884897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150000"/>
              </a:lnSpc>
              <a:defRPr sz="4000">
                <a:solidFill>
                  <a:srgbClr val="41CAD0"/>
                </a:solidFill>
              </a:defRPr>
            </a:lvl1pPr>
          </a:lstStyle>
          <a:p>
            <a:r>
              <a:t>After knowing these figures, I’d like you to control GEIO to draw paths in such figures.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10" dur="500" fill="hold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36" dur="500" fill="hold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8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44" dur="500" fill="hold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1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1" animBg="1" advAuto="0"/>
      <p:bldP spid="165" grpId="2" animBg="1" advAuto="0"/>
      <p:bldP spid="166" grpId="3" animBg="1" advAuto="0"/>
      <p:bldP spid="166" grpId="7" animBg="1" advAuto="0"/>
      <p:bldP spid="167" grpId="4" animBg="1" advAuto="0"/>
      <p:bldP spid="168" grpId="5" animBg="1" advAuto="0"/>
      <p:bldP spid="169" grpId="6" animBg="1" advAuto="0"/>
      <p:bldP spid="170" grpId="8" animBg="1" advAuto="0"/>
      <p:bldP spid="170" grpId="9" animBg="1" advAuto="0"/>
      <p:bldP spid="171" grpId="1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训练营003（模糊02）.jpg" descr="训练营003（模糊02）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V朘R$~3LVOWC{SUC4.png" descr="V朘R$~3LVOWC{SUC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77275" y="5546573"/>
            <a:ext cx="14429450" cy="2622854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Training"/>
          <p:cNvSpPr txBox="1"/>
          <p:nvPr/>
        </p:nvSpPr>
        <p:spPr>
          <a:xfrm>
            <a:off x="10688954" y="6348351"/>
            <a:ext cx="3006091" cy="1019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41CAD0"/>
                </a:solidFill>
              </a:defRPr>
            </a:lvl1pPr>
          </a:lstStyle>
          <a:p>
            <a:r>
              <a:t>Training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屏幕 改psd.jpg" descr="屏幕 改psd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4344"/>
            <a:ext cx="24384001" cy="137073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IMG_3930.PNG" descr="IMG_393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72472" y="2388258"/>
            <a:ext cx="12839056" cy="68333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G_3931.PNG" descr="IMG_393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772473" y="2388258"/>
            <a:ext cx="12839054" cy="68333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色彩主角 4.png" descr="色彩主角 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375714" y="2480522"/>
            <a:ext cx="676721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V朘R$~3LVOWC{SUC4.png" descr="V朘R$~3LVOWC{SUC4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0" y="9377048"/>
            <a:ext cx="24384001" cy="4432301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Training task 1: Use “Switch” to programme and control GEIO, make it…"/>
          <p:cNvSpPr txBox="1"/>
          <p:nvPr/>
        </p:nvSpPr>
        <p:spPr>
          <a:xfrm>
            <a:off x="3580129" y="10312534"/>
            <a:ext cx="17223741" cy="2561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Training task 1: Use “Switch” to programme and control GEIO, make it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draw the path of a square (side length 30cm). When the programme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ends, GEIO should return to exactly the same place.</a:t>
            </a:r>
          </a:p>
        </p:txBody>
      </p:sp>
      <p:sp>
        <p:nvSpPr>
          <p:cNvPr id="183" name="Then take a look at the second programme. What is the difference?…"/>
          <p:cNvSpPr txBox="1"/>
          <p:nvPr/>
        </p:nvSpPr>
        <p:spPr>
          <a:xfrm>
            <a:off x="3934968" y="10775575"/>
            <a:ext cx="16514065" cy="1635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just"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Then take a look at the second programme. What is the difference?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Is this programme able to do the same job as the last one? Why?</a:t>
            </a:r>
          </a:p>
        </p:txBody>
      </p:sp>
      <p:sp>
        <p:nvSpPr>
          <p:cNvPr id="184" name="The above programme could do the job. Moving forward could be considered as drawing the…"/>
          <p:cNvSpPr txBox="1"/>
          <p:nvPr/>
        </p:nvSpPr>
        <p:spPr>
          <a:xfrm>
            <a:off x="860805" y="10312534"/>
            <a:ext cx="22662389" cy="2561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The above programme could do the job. Moving forward could be considered as drawing the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line of the square, and turning 90° could be considered as drawing the angle of the square.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Question: How many codes do we use in this programme?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15" dur="1000" fill="hold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8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28" dur="1000" fill="hold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2" animBg="1" advAuto="0"/>
      <p:bldP spid="179" grpId="5" animBg="1" advAuto="0"/>
      <p:bldP spid="182" grpId="1" animBg="1" advAuto="0"/>
      <p:bldP spid="182" grpId="3" animBg="1" advAuto="0"/>
      <p:bldP spid="183" grpId="7" animBg="1" advAuto="0"/>
      <p:bldP spid="184" grpId="4" animBg="1" advAuto="0"/>
      <p:bldP spid="184" grpId="6" animBg="1" advAuto="0"/>
    </p:bld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872</Words>
  <Application>Microsoft Macintosh PowerPoint</Application>
  <PresentationFormat>自定义</PresentationFormat>
  <Paragraphs>90</Paragraphs>
  <Slides>14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White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然 罗</cp:lastModifiedBy>
  <cp:revision>2</cp:revision>
  <dcterms:modified xsi:type="dcterms:W3CDTF">2018-11-05T07:10:06Z</dcterms:modified>
</cp:coreProperties>
</file>