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778000" y="2298700"/>
            <a:ext cx="20828000" cy="4648200"/>
          </a:xfrm>
          <a:prstGeom prst="rect">
            <a:avLst/>
          </a:prstGeom>
        </p:spPr>
        <p:txBody>
          <a:bodyPr anchor="b"/>
          <a:lstStyle/>
          <a:p>
            <a:pPr/>
            <a:r>
              <a:t>标题文本</a:t>
            </a:r>
          </a:p>
        </p:txBody>
      </p:sp>
      <p:sp>
        <p:nvSpPr>
          <p:cNvPr id="12" name="正文级别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在此键入引文。”"/>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标题文本"/>
          <p:cNvSpPr txBox="1"/>
          <p:nvPr>
            <p:ph type="title"/>
          </p:nvPr>
        </p:nvSpPr>
        <p:spPr>
          <a:xfrm>
            <a:off x="635000" y="9512300"/>
            <a:ext cx="23114000" cy="2006600"/>
          </a:xfrm>
          <a:prstGeom prst="rect">
            <a:avLst/>
          </a:prstGeom>
        </p:spPr>
        <p:txBody>
          <a:bodyPr anchor="b"/>
          <a:lstStyle/>
          <a:p>
            <a:pPr/>
            <a:r>
              <a:t>标题文本</a:t>
            </a:r>
          </a:p>
        </p:txBody>
      </p:sp>
      <p:sp>
        <p:nvSpPr>
          <p:cNvPr id="22" name="正文级别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778000" y="4533900"/>
            <a:ext cx="20828000" cy="46482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标题文本"/>
          <p:cNvSpPr txBox="1"/>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正文级别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图像"/>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图像"/>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94789" y="8153553"/>
            <a:ext cx="13617407" cy="4355403"/>
            <a:chOff x="0" y="0"/>
            <a:chExt cx="13617406" cy="4355402"/>
          </a:xfrm>
        </p:grpSpPr>
        <p:sp>
          <p:nvSpPr>
            <p:cNvPr id="121" name="How to Become A GEIO Pilot？…"/>
            <p:cNvSpPr txBox="1"/>
            <p:nvPr/>
          </p:nvSpPr>
          <p:spPr>
            <a:xfrm>
              <a:off x="101600" y="101600"/>
              <a:ext cx="13401507" cy="4012503"/>
            </a:xfrm>
            <a:prstGeom prst="rect">
              <a:avLst/>
            </a:prstGeom>
            <a:solidFill>
              <a:srgbClr val="2F4A8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p>
            <a:p>
              <a:pPr>
                <a:lnSpc>
                  <a:spcPct val="120000"/>
                </a:lnSpc>
                <a:defRPr sz="6500">
                  <a:solidFill>
                    <a:srgbClr val="FFFFFF"/>
                  </a:solidFill>
                </a:defRPr>
              </a:pPr>
              <a:r>
                <a:t>How to Become A GEIO Pilot？</a:t>
              </a:r>
            </a:p>
            <a:p>
              <a:pPr>
                <a:lnSpc>
                  <a:spcPct val="120000"/>
                </a:lnSpc>
                <a:defRPr sz="4000">
                  <a:solidFill>
                    <a:srgbClr val="FFFFFF"/>
                  </a:solidFill>
                </a:defRPr>
              </a:pPr>
              <a:r>
                <a:t>Lesson 1: Welcome to GEIO Training Camp</a:t>
              </a:r>
            </a:p>
          </p:txBody>
        </p:sp>
        <p:pic>
          <p:nvPicPr>
            <p:cNvPr id="120" name="How to Become A GEIO Pilot？…" descr="How to Become A GEIO Pilot？…"/>
            <p:cNvPicPr>
              <a:picLocks noChangeAspect="0"/>
            </p:cNvPicPr>
            <p:nvPr/>
          </p:nvPicPr>
          <p:blipFill>
            <a:blip r:embed="rId3">
              <a:extLst/>
            </a:blip>
            <a:stretch>
              <a:fillRect/>
            </a:stretch>
          </p:blipFill>
          <p:spPr>
            <a:xfrm>
              <a:off x="0" y="-1"/>
              <a:ext cx="13617407" cy="4355404"/>
            </a:xfrm>
            <a:prstGeom prst="rect">
              <a:avLst/>
            </a:prstGeom>
            <a:effectLst/>
          </p:spPr>
        </p:pic>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 presetID="2" grpId="1" fill="hold">
                                  <p:stCondLst>
                                    <p:cond delay="0"/>
                                  </p:stCondLst>
                                  <p:iterate type="el" backwards="0">
                                    <p:tmAbs val="0"/>
                                  </p:iterate>
                                  <p:childTnLst>
                                    <p:anim calcmode="lin" valueType="num">
                                      <p:cBhvr>
                                        <p:cTn id="6" dur="1000" fill="hold"/>
                                        <p:tgtEl>
                                          <p:spTgt spid="122"/>
                                        </p:tgtEl>
                                        <p:attrNameLst>
                                          <p:attrName>ppt_x</p:attrName>
                                        </p:attrNameLst>
                                      </p:cBhvr>
                                      <p:tavLst>
                                        <p:tav tm="0">
                                          <p:val>
                                            <p:strVal val="ppt_x"/>
                                          </p:val>
                                        </p:tav>
                                        <p:tav tm="100000">
                                          <p:val>
                                            <p:strVal val="ppt_x"/>
                                          </p:val>
                                        </p:tav>
                                      </p:tavLst>
                                    </p:anim>
                                    <p:anim calcmode="lin" valueType="num">
                                      <p:cBhvr>
                                        <p:cTn id="7" dur="1000" fill="hold"/>
                                        <p:tgtEl>
                                          <p:spTgt spid="122"/>
                                        </p:tgtEl>
                                        <p:attrNameLst>
                                          <p:attrName>ppt_y</p:attrName>
                                        </p:attrNameLst>
                                      </p:cBhvr>
                                      <p:tavLst>
                                        <p:tav tm="0">
                                          <p:val>
                                            <p:strVal val="ppt_y"/>
                                          </p:val>
                                        </p:tav>
                                        <p:tav tm="100000">
                                          <p:val>
                                            <p:strVal val="0-ppt_h/2"/>
                                          </p:val>
                                        </p:tav>
                                      </p:tavLst>
                                    </p:anim>
                                    <p:set>
                                      <p:cBhvr>
                                        <p:cTn id="8" fill="hold">
                                          <p:stCondLst>
                                            <p:cond delay="999"/>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34"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35"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Training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38" name="IMG_4119.PNG" descr="IMG_4119.PNG"/>
          <p:cNvPicPr>
            <a:picLocks noChangeAspect="1"/>
          </p:cNvPicPr>
          <p:nvPr/>
        </p:nvPicPr>
        <p:blipFill>
          <a:blip r:embed="rId3">
            <a:extLst/>
          </a:blip>
          <a:stretch>
            <a:fillRect/>
          </a:stretch>
        </p:blipFill>
        <p:spPr>
          <a:xfrm>
            <a:off x="5966802" y="2333679"/>
            <a:ext cx="12450396" cy="6626523"/>
          </a:xfrm>
          <a:prstGeom prst="rect">
            <a:avLst/>
          </a:prstGeom>
          <a:ln w="12700">
            <a:miter lim="400000"/>
          </a:ln>
        </p:spPr>
      </p:pic>
      <p:pic>
        <p:nvPicPr>
          <p:cNvPr id="239"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240"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241" name="矩形"/>
          <p:cNvSpPr/>
          <p:nvPr/>
        </p:nvSpPr>
        <p:spPr>
          <a:xfrm>
            <a:off x="8287237" y="3533604"/>
            <a:ext cx="3514409" cy="749301"/>
          </a:xfrm>
          <a:prstGeom prst="rect">
            <a:avLst/>
          </a:prstGeom>
          <a:ln w="63500">
            <a:solidFill>
              <a:srgbClr val="0433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2" name="Task 1: Programme the button. When button is pressed, GEIO…"/>
          <p:cNvSpPr txBox="1"/>
          <p:nvPr/>
        </p:nvSpPr>
        <p:spPr>
          <a:xfrm>
            <a:off x="3799077" y="10775575"/>
            <a:ext cx="1678584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Task 1: Programme the button. When button is pressed, GEIO</a:t>
            </a:r>
          </a:p>
          <a:p>
            <a:pPr>
              <a:lnSpc>
                <a:spcPct val="150000"/>
              </a:lnSpc>
              <a:defRPr sz="4000">
                <a:solidFill>
                  <a:srgbClr val="41CAD0"/>
                </a:solidFill>
              </a:defRPr>
            </a:pPr>
            <a:r>
              <a:t>should move forward for 3 seconds at speed 1, 5 and 10 respectively.</a:t>
            </a:r>
          </a:p>
        </p:txBody>
      </p:sp>
      <p:sp>
        <p:nvSpPr>
          <p:cNvPr id="243" name="To do this, we should first find the proper code."/>
          <p:cNvSpPr txBox="1"/>
          <p:nvPr/>
        </p:nvSpPr>
        <p:spPr>
          <a:xfrm>
            <a:off x="6424422" y="11238616"/>
            <a:ext cx="1153515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To do this, we should first find the proper code.</a:t>
            </a:r>
          </a:p>
        </p:txBody>
      </p:sp>
      <p:sp>
        <p:nvSpPr>
          <p:cNvPr id="244" name="Drag and drop this code to attach it to “When button pressed”."/>
          <p:cNvSpPr txBox="1"/>
          <p:nvPr/>
        </p:nvSpPr>
        <p:spPr>
          <a:xfrm>
            <a:off x="4551680" y="11238616"/>
            <a:ext cx="152806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Drag and drop this code to attach it to “When button pressed”.</a:t>
            </a:r>
          </a:p>
        </p:txBody>
      </p:sp>
      <p:sp>
        <p:nvSpPr>
          <p:cNvPr id="245" name="There are two parameters to be set for this code: speed on the left,…"/>
          <p:cNvSpPr txBox="1"/>
          <p:nvPr/>
        </p:nvSpPr>
        <p:spPr>
          <a:xfrm>
            <a:off x="3898645" y="10775575"/>
            <a:ext cx="1658670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There are two parameters to be set for this code: speed on the left, </a:t>
            </a:r>
          </a:p>
          <a:p>
            <a:pPr>
              <a:lnSpc>
                <a:spcPct val="150000"/>
              </a:lnSpc>
              <a:defRPr sz="4000">
                <a:solidFill>
                  <a:srgbClr val="41CAD0"/>
                </a:solidFill>
              </a:defRPr>
            </a:pPr>
            <a:r>
              <a:t>and time on the right. Click the number to set the parameter.</a:t>
            </a:r>
          </a:p>
        </p:txBody>
      </p:sp>
      <p:pic>
        <p:nvPicPr>
          <p:cNvPr id="246" name="IMG_4127.PNG" descr="IMG_4127.PNG"/>
          <p:cNvPicPr>
            <a:picLocks noChangeAspect="1"/>
          </p:cNvPicPr>
          <p:nvPr/>
        </p:nvPicPr>
        <p:blipFill>
          <a:blip r:embed="rId6">
            <a:extLst/>
          </a:blip>
          <a:stretch>
            <a:fillRect/>
          </a:stretch>
        </p:blipFill>
        <p:spPr>
          <a:xfrm>
            <a:off x="5966803" y="2333679"/>
            <a:ext cx="12450394" cy="6626523"/>
          </a:xfrm>
          <a:prstGeom prst="rect">
            <a:avLst/>
          </a:prstGeom>
          <a:ln w="12700">
            <a:miter lim="400000"/>
          </a:ln>
        </p:spPr>
      </p:pic>
      <p:pic>
        <p:nvPicPr>
          <p:cNvPr id="247" name="IMG_4128.PNG" descr="IMG_4128.PNG"/>
          <p:cNvPicPr>
            <a:picLocks noChangeAspect="1"/>
          </p:cNvPicPr>
          <p:nvPr/>
        </p:nvPicPr>
        <p:blipFill>
          <a:blip r:embed="rId7">
            <a:extLst/>
          </a:blip>
          <a:stretch>
            <a:fillRect/>
          </a:stretch>
        </p:blipFill>
        <p:spPr>
          <a:xfrm>
            <a:off x="5966802" y="2338345"/>
            <a:ext cx="12450396" cy="6617191"/>
          </a:xfrm>
          <a:prstGeom prst="rect">
            <a:avLst/>
          </a:prstGeom>
          <a:ln w="12700">
            <a:miter lim="400000"/>
          </a:ln>
        </p:spPr>
      </p:pic>
      <p:pic>
        <p:nvPicPr>
          <p:cNvPr id="248" name="IMG_4129.PNG" descr="IMG_4129.PNG"/>
          <p:cNvPicPr>
            <a:picLocks noChangeAspect="1"/>
          </p:cNvPicPr>
          <p:nvPr/>
        </p:nvPicPr>
        <p:blipFill>
          <a:blip r:embed="rId8">
            <a:extLst/>
          </a:blip>
          <a:stretch>
            <a:fillRect/>
          </a:stretch>
        </p:blipFill>
        <p:spPr>
          <a:xfrm>
            <a:off x="5966802" y="2333679"/>
            <a:ext cx="12450396" cy="662652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42"/>
                                        </p:tgtEl>
                                      </p:cBhvr>
                                    </p:animEffect>
                                    <p:set>
                                      <p:cBhvr>
                                        <p:cTn id="11" fill="hold">
                                          <p:stCondLst>
                                            <p:cond delay="499"/>
                                          </p:stCondLst>
                                        </p:cTn>
                                        <p:tgtEl>
                                          <p:spTgt spid="242"/>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43"/>
                                        </p:tgtEl>
                                        <p:attrNameLst>
                                          <p:attrName>style.visibility</p:attrName>
                                        </p:attrNameLst>
                                      </p:cBhvr>
                                      <p:to>
                                        <p:strVal val="visible"/>
                                      </p:to>
                                    </p:set>
                                  </p:childTnLst>
                                </p:cTn>
                              </p:par>
                            </p:childTnLst>
                          </p:cTn>
                        </p:par>
                        <p:par>
                          <p:cTn id="15" fill="hold">
                            <p:stCondLst>
                              <p:cond delay="500"/>
                            </p:stCondLst>
                            <p:childTnLst>
                              <p:par>
                                <p:cTn id="16" presetClass="entr" nodeType="afterEffect" presetSubtype="8" presetID="22" grpId="4" fill="hold">
                                  <p:stCondLst>
                                    <p:cond delay="0"/>
                                  </p:stCondLst>
                                  <p:iterate type="el" backwards="0">
                                    <p:tmAbs val="0"/>
                                  </p:iterate>
                                  <p:childTnLst>
                                    <p:set>
                                      <p:cBhvr>
                                        <p:cTn id="17" fill="hold"/>
                                        <p:tgtEl>
                                          <p:spTgt spid="238"/>
                                        </p:tgtEl>
                                        <p:attrNameLst>
                                          <p:attrName>style.visibility</p:attrName>
                                        </p:attrNameLst>
                                      </p:cBhvr>
                                      <p:to>
                                        <p:strVal val="visible"/>
                                      </p:to>
                                    </p:set>
                                    <p:animEffect filter="wipe(left)" transition="in">
                                      <p:cBhvr>
                                        <p:cTn id="18" dur="1000"/>
                                        <p:tgtEl>
                                          <p:spTgt spid="238"/>
                                        </p:tgtEl>
                                      </p:cBhvr>
                                    </p:animEffect>
                                  </p:childTnLst>
                                </p:cTn>
                              </p:par>
                            </p:childTnLst>
                          </p:cTn>
                        </p:par>
                        <p:par>
                          <p:cTn id="19" fill="hold">
                            <p:stCondLst>
                              <p:cond delay="1500"/>
                            </p:stCondLst>
                            <p:childTnLst>
                              <p:par>
                                <p:cTn id="20" presetClass="entr" nodeType="afterEffect" presetSubtype="32" presetID="23" grpId="5" fill="hold">
                                  <p:stCondLst>
                                    <p:cond delay="0"/>
                                  </p:stCondLst>
                                  <p:iterate type="el" backwards="0">
                                    <p:tmAbs val="0"/>
                                  </p:iterate>
                                  <p:childTnLst>
                                    <p:set>
                                      <p:cBhvr>
                                        <p:cTn id="21" fill="hold"/>
                                        <p:tgtEl>
                                          <p:spTgt spid="241"/>
                                        </p:tgtEl>
                                        <p:attrNameLst>
                                          <p:attrName>style.visibility</p:attrName>
                                        </p:attrNameLst>
                                      </p:cBhvr>
                                      <p:to>
                                        <p:strVal val="visible"/>
                                      </p:to>
                                    </p:set>
                                    <p:anim calcmode="lin" valueType="num">
                                      <p:cBhvr>
                                        <p:cTn id="22" dur="1000" fill="hold"/>
                                        <p:tgtEl>
                                          <p:spTgt spid="241"/>
                                        </p:tgtEl>
                                        <p:attrNameLst>
                                          <p:attrName>ppt_w</p:attrName>
                                        </p:attrNameLst>
                                      </p:cBhvr>
                                      <p:tavLst>
                                        <p:tav tm="0">
                                          <p:val>
                                            <p:strVal val="4*#ppt_w"/>
                                          </p:val>
                                        </p:tav>
                                        <p:tav tm="100000">
                                          <p:val>
                                            <p:strVal val="#ppt_w"/>
                                          </p:val>
                                        </p:tav>
                                      </p:tavLst>
                                    </p:anim>
                                    <p:anim calcmode="lin" valueType="num">
                                      <p:cBhvr>
                                        <p:cTn id="23" dur="1000" fill="hold"/>
                                        <p:tgtEl>
                                          <p:spTgt spid="241"/>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8" presetID="22" grpId="6" fill="hold">
                                  <p:stCondLst>
                                    <p:cond delay="0"/>
                                  </p:stCondLst>
                                  <p:iterate type="el" backwards="0">
                                    <p:tmAbs val="0"/>
                                  </p:iterate>
                                  <p:childTnLst>
                                    <p:animEffect filter="wipe(left)" transition="out">
                                      <p:cBhvr>
                                        <p:cTn id="27" dur="500" fill="hold"/>
                                        <p:tgtEl>
                                          <p:spTgt spid="243"/>
                                        </p:tgtEl>
                                      </p:cBhvr>
                                    </p:animEffect>
                                    <p:set>
                                      <p:cBhvr>
                                        <p:cTn id="28" fill="hold">
                                          <p:stCondLst>
                                            <p:cond delay="499"/>
                                          </p:stCondLst>
                                        </p:cTn>
                                        <p:tgtEl>
                                          <p:spTgt spid="243"/>
                                        </p:tgtEl>
                                        <p:attrNameLst>
                                          <p:attrName>style.visibility</p:attrName>
                                        </p:attrNameLst>
                                      </p:cBhvr>
                                      <p:to>
                                        <p:strVal val="hidden"/>
                                      </p:to>
                                    </p:set>
                                  </p:childTnLst>
                                </p:cTn>
                              </p:par>
                            </p:childTnLst>
                          </p:cTn>
                        </p:par>
                        <p:par>
                          <p:cTn id="29" fill="hold">
                            <p:stCondLst>
                              <p:cond delay="500"/>
                            </p:stCondLst>
                            <p:childTnLst>
                              <p:par>
                                <p:cTn id="30" presetClass="entr" nodeType="afterEffect" presetSubtype="0" presetID="1" grpId="7" fill="hold">
                                  <p:stCondLst>
                                    <p:cond delay="0"/>
                                  </p:stCondLst>
                                  <p:iterate type="lt" backwards="0">
                                    <p:tmAbs val="100"/>
                                  </p:iterate>
                                  <p:childTnLst>
                                    <p:set>
                                      <p:cBhvr>
                                        <p:cTn id="31" fill="hold"/>
                                        <p:tgtEl>
                                          <p:spTgt spid="244"/>
                                        </p:tgtEl>
                                        <p:attrNameLst>
                                          <p:attrName>style.visibility</p:attrName>
                                        </p:attrNameLst>
                                      </p:cBhvr>
                                      <p:to>
                                        <p:strVal val="visible"/>
                                      </p:to>
                                    </p:set>
                                  </p:childTnLst>
                                </p:cTn>
                              </p:par>
                            </p:childTnLst>
                          </p:cTn>
                        </p:par>
                        <p:par>
                          <p:cTn id="32" fill="hold">
                            <p:stCondLst>
                              <p:cond delay="500"/>
                            </p:stCondLst>
                            <p:childTnLst>
                              <p:par>
                                <p:cTn id="33" presetClass="entr" nodeType="afterEffect" presetSubtype="8" presetID="22" grpId="8" fill="hold">
                                  <p:stCondLst>
                                    <p:cond delay="0"/>
                                  </p:stCondLst>
                                  <p:iterate type="el" backwards="0">
                                    <p:tmAbs val="0"/>
                                  </p:iterate>
                                  <p:childTnLst>
                                    <p:set>
                                      <p:cBhvr>
                                        <p:cTn id="34" fill="hold"/>
                                        <p:tgtEl>
                                          <p:spTgt spid="246"/>
                                        </p:tgtEl>
                                        <p:attrNameLst>
                                          <p:attrName>style.visibility</p:attrName>
                                        </p:attrNameLst>
                                      </p:cBhvr>
                                      <p:to>
                                        <p:strVal val="visible"/>
                                      </p:to>
                                    </p:set>
                                    <p:animEffect filter="wipe(left)" transition="in">
                                      <p:cBhvr>
                                        <p:cTn id="35" dur="1000"/>
                                        <p:tgtEl>
                                          <p:spTgt spid="246"/>
                                        </p:tgtEl>
                                      </p:cBhvr>
                                    </p:animEffect>
                                  </p:childTnLst>
                                </p:cTn>
                              </p:par>
                            </p:childTnLst>
                          </p:cTn>
                        </p:par>
                      </p:childTnLst>
                    </p:cTn>
                  </p:par>
                  <p:par>
                    <p:cTn id="36" fill="hold">
                      <p:stCondLst>
                        <p:cond delay="indefinite"/>
                      </p:stCondLst>
                      <p:childTnLst>
                        <p:par>
                          <p:cTn id="37" fill="hold">
                            <p:stCondLst>
                              <p:cond delay="0"/>
                            </p:stCondLst>
                            <p:childTnLst>
                              <p:par>
                                <p:cTn id="38" presetClass="exit" nodeType="clickEffect" presetSubtype="8" presetID="22" grpId="9" fill="hold">
                                  <p:stCondLst>
                                    <p:cond delay="0"/>
                                  </p:stCondLst>
                                  <p:iterate type="el" backwards="0">
                                    <p:tmAbs val="0"/>
                                  </p:iterate>
                                  <p:childTnLst>
                                    <p:animEffect filter="wipe(left)" transition="out">
                                      <p:cBhvr>
                                        <p:cTn id="39" dur="500" fill="hold"/>
                                        <p:tgtEl>
                                          <p:spTgt spid="244"/>
                                        </p:tgtEl>
                                      </p:cBhvr>
                                    </p:animEffect>
                                    <p:set>
                                      <p:cBhvr>
                                        <p:cTn id="40" fill="hold">
                                          <p:stCondLst>
                                            <p:cond delay="499"/>
                                          </p:stCondLst>
                                        </p:cTn>
                                        <p:tgtEl>
                                          <p:spTgt spid="244"/>
                                        </p:tgtEl>
                                        <p:attrNameLst>
                                          <p:attrName>style.visibility</p:attrName>
                                        </p:attrNameLst>
                                      </p:cBhvr>
                                      <p:to>
                                        <p:strVal val="hidden"/>
                                      </p:to>
                                    </p:set>
                                  </p:childTnLst>
                                </p:cTn>
                              </p:par>
                            </p:childTnLst>
                          </p:cTn>
                        </p:par>
                        <p:par>
                          <p:cTn id="41" fill="hold">
                            <p:stCondLst>
                              <p:cond delay="500"/>
                            </p:stCondLst>
                            <p:childTnLst>
                              <p:par>
                                <p:cTn id="42" presetClass="entr" nodeType="afterEffect" presetSubtype="0" presetID="1" grpId="10" fill="hold">
                                  <p:stCondLst>
                                    <p:cond delay="0"/>
                                  </p:stCondLst>
                                  <p:iterate type="lt" backwards="0">
                                    <p:tmAbs val="100"/>
                                  </p:iterate>
                                  <p:childTnLst>
                                    <p:set>
                                      <p:cBhvr>
                                        <p:cTn id="43" fill="hold"/>
                                        <p:tgtEl>
                                          <p:spTgt spid="2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11" fill="hold">
                                  <p:stCondLst>
                                    <p:cond delay="0"/>
                                  </p:stCondLst>
                                  <p:iterate type="el" backwards="0">
                                    <p:tmAbs val="0"/>
                                  </p:iterate>
                                  <p:childTnLst>
                                    <p:set>
                                      <p:cBhvr>
                                        <p:cTn id="47" fill="hold"/>
                                        <p:tgtEl>
                                          <p:spTgt spid="247"/>
                                        </p:tgtEl>
                                        <p:attrNameLst>
                                          <p:attrName>style.visibility</p:attrName>
                                        </p:attrNameLst>
                                      </p:cBhvr>
                                      <p:to>
                                        <p:strVal val="visible"/>
                                      </p:to>
                                    </p:set>
                                    <p:animEffect filter="wipe(left)" transition="in">
                                      <p:cBhvr>
                                        <p:cTn id="48" dur="1000"/>
                                        <p:tgtEl>
                                          <p:spTgt spid="247"/>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2" fill="hold">
                                  <p:stCondLst>
                                    <p:cond delay="0"/>
                                  </p:stCondLst>
                                  <p:iterate type="el" backwards="0">
                                    <p:tmAbs val="0"/>
                                  </p:iterate>
                                  <p:childTnLst>
                                    <p:set>
                                      <p:cBhvr>
                                        <p:cTn id="52" fill="hold"/>
                                        <p:tgtEl>
                                          <p:spTgt spid="248"/>
                                        </p:tgtEl>
                                        <p:attrNameLst>
                                          <p:attrName>style.visibility</p:attrName>
                                        </p:attrNameLst>
                                      </p:cBhvr>
                                      <p:to>
                                        <p:strVal val="visible"/>
                                      </p:to>
                                    </p:set>
                                    <p:animEffect filter="wipe(left)" transition="in">
                                      <p:cBhvr>
                                        <p:cTn id="53"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7"/>
      <p:bldP build="whole" bldLvl="1" animBg="1" rev="0" advAuto="0" spid="244" grpId="9"/>
      <p:bldP build="whole" bldLvl="1" animBg="1" rev="0" advAuto="0" spid="245" grpId="10"/>
      <p:bldP build="whole" bldLvl="1" animBg="1" rev="0" advAuto="0" spid="246" grpId="8"/>
      <p:bldP build="whole" bldLvl="1" animBg="1" rev="0" advAuto="0" spid="242" grpId="1"/>
      <p:bldP build="whole" bldLvl="1" animBg="1" rev="0" advAuto="0" spid="242" grpId="2"/>
      <p:bldP build="whole" bldLvl="1" animBg="1" rev="0" advAuto="0" spid="241" grpId="5"/>
      <p:bldP build="whole" bldLvl="1" animBg="1" rev="0" advAuto="0" spid="248" grpId="12"/>
      <p:bldP build="whole" bldLvl="1" animBg="1" rev="0" advAuto="0" spid="238" grpId="4"/>
      <p:bldP build="whole" bldLvl="1" animBg="1" rev="0" advAuto="0" spid="243" grpId="3"/>
      <p:bldP build="whole" bldLvl="1" animBg="1" rev="0" advAuto="0" spid="247" grpId="11"/>
      <p:bldP build="whole" bldLvl="1" animBg="1" rev="0" advAuto="0" spid="243"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51" name="IMG_4119.PNG" descr="IMG_4119.PNG"/>
          <p:cNvPicPr>
            <a:picLocks noChangeAspect="1"/>
          </p:cNvPicPr>
          <p:nvPr/>
        </p:nvPicPr>
        <p:blipFill>
          <a:blip r:embed="rId3">
            <a:extLst/>
          </a:blip>
          <a:stretch>
            <a:fillRect/>
          </a:stretch>
        </p:blipFill>
        <p:spPr>
          <a:xfrm>
            <a:off x="5966802" y="2333679"/>
            <a:ext cx="12450396" cy="6626523"/>
          </a:xfrm>
          <a:prstGeom prst="rect">
            <a:avLst/>
          </a:prstGeom>
          <a:ln w="12700">
            <a:miter lim="400000"/>
          </a:ln>
        </p:spPr>
      </p:pic>
      <p:pic>
        <p:nvPicPr>
          <p:cNvPr id="252"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253"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254" name="Task 2: Programme GEIO, so that when the button is pressed, GEIO will move forward at speed 5, and when the button is released, GEIO will stop immediately. You will need “Stop moving”."/>
          <p:cNvSpPr txBox="1"/>
          <p:nvPr/>
        </p:nvSpPr>
        <p:spPr>
          <a:xfrm>
            <a:off x="310896" y="10775575"/>
            <a:ext cx="2376220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Task 2: Programme GEIO, so that when the button is pressed, GEIO will move forward at speed 5, and when the button is released, GEIO will stop immediately. You will need “Stop moving”.</a:t>
            </a:r>
          </a:p>
        </p:txBody>
      </p:sp>
      <p:sp>
        <p:nvSpPr>
          <p:cNvPr id="255" name="Good! Now it is the time for your first challenge."/>
          <p:cNvSpPr txBox="1"/>
          <p:nvPr/>
        </p:nvSpPr>
        <p:spPr>
          <a:xfrm>
            <a:off x="6350508" y="11238616"/>
            <a:ext cx="1168298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Good! Now it is the time for your first challenge.</a:t>
            </a:r>
          </a:p>
        </p:txBody>
      </p:sp>
      <p:sp>
        <p:nvSpPr>
          <p:cNvPr id="256" name="矩形"/>
          <p:cNvSpPr/>
          <p:nvPr/>
        </p:nvSpPr>
        <p:spPr>
          <a:xfrm>
            <a:off x="8253439" y="8077096"/>
            <a:ext cx="1857955" cy="598474"/>
          </a:xfrm>
          <a:prstGeom prst="rect">
            <a:avLst/>
          </a:prstGeom>
          <a:ln w="63500">
            <a:solidFill>
              <a:srgbClr val="0433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51"/>
                                        </p:tgtEl>
                                        <p:attrNameLst>
                                          <p:attrName>style.visibility</p:attrName>
                                        </p:attrNameLst>
                                      </p:cBhvr>
                                      <p:to>
                                        <p:strVal val="visible"/>
                                      </p:to>
                                    </p:set>
                                    <p:animEffect filter="wipe(left)" transition="in">
                                      <p:cBhvr>
                                        <p:cTn id="11" dur="1000"/>
                                        <p:tgtEl>
                                          <p:spTgt spid="251"/>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256"/>
                                        </p:tgtEl>
                                        <p:attrNameLst>
                                          <p:attrName>style.visibility</p:attrName>
                                        </p:attrNameLst>
                                      </p:cBhvr>
                                      <p:to>
                                        <p:strVal val="visible"/>
                                      </p:to>
                                    </p:set>
                                    <p:anim calcmode="lin" valueType="num">
                                      <p:cBhvr>
                                        <p:cTn id="15" dur="1000" fill="hold"/>
                                        <p:tgtEl>
                                          <p:spTgt spid="256"/>
                                        </p:tgtEl>
                                        <p:attrNameLst>
                                          <p:attrName>ppt_w</p:attrName>
                                        </p:attrNameLst>
                                      </p:cBhvr>
                                      <p:tavLst>
                                        <p:tav tm="0">
                                          <p:val>
                                            <p:strVal val="4*#ppt_w"/>
                                          </p:val>
                                        </p:tav>
                                        <p:tav tm="100000">
                                          <p:val>
                                            <p:strVal val="#ppt_w"/>
                                          </p:val>
                                        </p:tav>
                                      </p:tavLst>
                                    </p:anim>
                                    <p:anim calcmode="lin" valueType="num">
                                      <p:cBhvr>
                                        <p:cTn id="16" dur="1000" fill="hold"/>
                                        <p:tgtEl>
                                          <p:spTgt spid="256"/>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8" presetID="22" grpId="4" fill="hold">
                                  <p:stCondLst>
                                    <p:cond delay="0"/>
                                  </p:stCondLst>
                                  <p:iterate type="el" backwards="0">
                                    <p:tmAbs val="0"/>
                                  </p:iterate>
                                  <p:childTnLst>
                                    <p:animEffect filter="wipe(left)" transition="out">
                                      <p:cBhvr>
                                        <p:cTn id="20" dur="500" fill="hold"/>
                                        <p:tgtEl>
                                          <p:spTgt spid="254"/>
                                        </p:tgtEl>
                                      </p:cBhvr>
                                    </p:animEffect>
                                    <p:set>
                                      <p:cBhvr>
                                        <p:cTn id="21" fill="hold">
                                          <p:stCondLst>
                                            <p:cond delay="499"/>
                                          </p:stCondLst>
                                        </p:cTn>
                                        <p:tgtEl>
                                          <p:spTgt spid="254"/>
                                        </p:tgtEl>
                                        <p:attrNameLst>
                                          <p:attrName>style.visibility</p:attrName>
                                        </p:attrNameLst>
                                      </p:cBhvr>
                                      <p:to>
                                        <p:strVal val="hidden"/>
                                      </p:to>
                                    </p:set>
                                  </p:childTnLst>
                                </p:cTn>
                              </p:par>
                            </p:childTnLst>
                          </p:cTn>
                        </p:par>
                        <p:par>
                          <p:cTn id="22" fill="hold">
                            <p:stCondLst>
                              <p:cond delay="500"/>
                            </p:stCondLst>
                            <p:childTnLst>
                              <p:par>
                                <p:cTn id="23" presetClass="entr" nodeType="afterEffect" presetSubtype="0" presetID="1" grpId="5" fill="hold">
                                  <p:stCondLst>
                                    <p:cond delay="0"/>
                                  </p:stCondLst>
                                  <p:iterate type="lt" backwards="0">
                                    <p:tmAbs val="100"/>
                                  </p:iterate>
                                  <p:childTnLst>
                                    <p:set>
                                      <p:cBhvr>
                                        <p:cTn id="24" fill="hold"/>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3"/>
      <p:bldP build="whole" bldLvl="1" animBg="1" rev="0" advAuto="0" spid="254" grpId="4"/>
      <p:bldP build="whole" bldLvl="1" animBg="1" rev="0" advAuto="0" spid="255" grpId="5"/>
      <p:bldP build="whole" bldLvl="1" animBg="1" rev="0" advAuto="0" spid="254" grpId="1"/>
      <p:bldP build="whole" bldLvl="1" animBg="1" rev="0" advAuto="0" spid="251"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59"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60" name="Challenges"/>
          <p:cNvSpPr txBox="1"/>
          <p:nvPr/>
        </p:nvSpPr>
        <p:spPr>
          <a:xfrm>
            <a:off x="10110596" y="6348351"/>
            <a:ext cx="416280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Challenges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63"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64"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65" name="Have you noticed that there is a number standing for the speed in the…"/>
          <p:cNvSpPr txBox="1"/>
          <p:nvPr/>
        </p:nvSpPr>
        <p:spPr>
          <a:xfrm>
            <a:off x="706641" y="10312534"/>
            <a:ext cx="22970718"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t>Have you noticed that there is a number standing for the speed in the</a:t>
            </a:r>
          </a:p>
          <a:p>
            <a:pPr>
              <a:lnSpc>
                <a:spcPct val="150000"/>
              </a:lnSpc>
              <a:defRPr sz="4000">
                <a:solidFill>
                  <a:srgbClr val="41CAD0"/>
                </a:solidFill>
              </a:defRPr>
            </a:pPr>
            <a:r>
              <a:t>“Move” code? What is the actual speed for GEIO? Your first challenge</a:t>
            </a:r>
          </a:p>
          <a:p>
            <a:pPr>
              <a:lnSpc>
                <a:spcPct val="150000"/>
              </a:lnSpc>
              <a:defRPr sz="4000">
                <a:solidFill>
                  <a:srgbClr val="41CAD0"/>
                </a:solidFill>
              </a:defRPr>
            </a:pPr>
            <a:r>
              <a:t>is to find out the real speed for GEIO by tests and measurement.</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6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6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70" name="Let’s first see how to calculate the speed."/>
          <p:cNvSpPr txBox="1"/>
          <p:nvPr/>
        </p:nvSpPr>
        <p:spPr>
          <a:xfrm>
            <a:off x="7106666" y="11238616"/>
            <a:ext cx="1017066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Let’s first see how to calculate the speed.</a:t>
            </a:r>
          </a:p>
        </p:txBody>
      </p:sp>
      <p:sp>
        <p:nvSpPr>
          <p:cNvPr id="271" name="According to the above equation, we shall programme GEIO to make it move at a certain speed for 5 seconds (t), and then measure the distance it travelled (d). With (d) and (t), we can easily find (v)."/>
          <p:cNvSpPr txBox="1"/>
          <p:nvPr/>
        </p:nvSpPr>
        <p:spPr>
          <a:xfrm>
            <a:off x="3823898" y="10312534"/>
            <a:ext cx="16736203"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According to the above equation, we shall programme GEIO to make it move at a certain speed for 5 seconds (t), and then measure the distance it travelled (d). With (d) and (t), we can easily find (v). </a:t>
            </a:r>
          </a:p>
        </p:txBody>
      </p:sp>
      <p:grpSp>
        <p:nvGrpSpPr>
          <p:cNvPr id="274" name="Speed—v   Moving distance—d   Time—t…"/>
          <p:cNvGrpSpPr/>
          <p:nvPr/>
        </p:nvGrpSpPr>
        <p:grpSpPr>
          <a:xfrm>
            <a:off x="7350624" y="2904172"/>
            <a:ext cx="9682752" cy="4370450"/>
            <a:chOff x="0" y="0"/>
            <a:chExt cx="9682750" cy="4370448"/>
          </a:xfrm>
        </p:grpSpPr>
        <p:sp>
          <p:nvSpPr>
            <p:cNvPr id="273" name="Speed—v   Moving distance—d   Time—t…"/>
            <p:cNvSpPr txBox="1"/>
            <p:nvPr/>
          </p:nvSpPr>
          <p:spPr>
            <a:xfrm>
              <a:off x="101600" y="101600"/>
              <a:ext cx="9466851" cy="4027549"/>
            </a:xfrm>
            <a:prstGeom prst="rect">
              <a:avLst/>
            </a:prstGeom>
            <a:solidFill>
              <a:srgbClr val="2B2B32">
                <a:alpha val="79900"/>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defRPr>
              </a:pPr>
            </a:p>
            <a:p>
              <a:pPr>
                <a:defRPr>
                  <a:solidFill>
                    <a:srgbClr val="FFFFFF"/>
                  </a:solidFill>
                </a:defRPr>
              </a:pPr>
              <a:r>
                <a:t>Speed—v   Moving distance—d   Time—t</a:t>
              </a:r>
            </a:p>
            <a:p>
              <a:pPr>
                <a:defRPr>
                  <a:solidFill>
                    <a:srgbClr val="FFFFFF"/>
                  </a:solidFill>
                </a:defRPr>
              </a:pPr>
            </a:p>
            <a:p>
              <a:pPr>
                <a:defRPr>
                  <a:solidFill>
                    <a:srgbClr val="FFFFFF"/>
                  </a:solidFill>
                </a:defRPr>
              </a:pPr>
              <a:r>
                <a:t>v=d/t</a:t>
              </a:r>
            </a:p>
            <a:p>
              <a:pPr>
                <a:defRPr>
                  <a:solidFill>
                    <a:srgbClr val="FFFFFF"/>
                  </a:solidFill>
                </a:defRPr>
              </a:pPr>
            </a:p>
            <a:p>
              <a:pPr>
                <a:defRPr>
                  <a:solidFill>
                    <a:srgbClr val="FFFFFF"/>
                  </a:solidFill>
                </a:defRPr>
              </a:pPr>
              <a:r>
                <a:t>The speed of an object is the distance travelled by the object in a certain time interval.</a:t>
              </a:r>
            </a:p>
          </p:txBody>
        </p:sp>
        <p:pic>
          <p:nvPicPr>
            <p:cNvPr id="272" name="Speed—v   Moving distance—d   Time—t…" descr="Speed—v   Moving distance—d   Time—t…"/>
            <p:cNvPicPr>
              <a:picLocks noChangeAspect="0"/>
            </p:cNvPicPr>
            <p:nvPr/>
          </p:nvPicPr>
          <p:blipFill>
            <a:blip r:embed="rId5">
              <a:alphaModFix amt="79900"/>
              <a:extLst/>
            </a:blip>
            <a:stretch>
              <a:fillRect/>
            </a:stretch>
          </p:blipFill>
          <p:spPr>
            <a:xfrm>
              <a:off x="-1" y="0"/>
              <a:ext cx="9682752" cy="4370449"/>
            </a:xfrm>
            <a:prstGeom prst="rect">
              <a:avLst/>
            </a:prstGeom>
            <a:effectLst/>
          </p:spPr>
        </p:pic>
      </p:grpSp>
      <p:sp>
        <p:nvSpPr>
          <p:cNvPr id="275" name="Beware! You will need to experiment at least three times to ensure the precision of the results.…"/>
          <p:cNvSpPr txBox="1"/>
          <p:nvPr/>
        </p:nvSpPr>
        <p:spPr>
          <a:xfrm>
            <a:off x="696721" y="10775575"/>
            <a:ext cx="2299055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Beware! You will need to experiment at least three times to ensure the precision of the results.</a:t>
            </a:r>
          </a:p>
          <a:p>
            <a:pPr>
              <a:lnSpc>
                <a:spcPct val="150000"/>
              </a:lnSpc>
              <a:defRPr sz="4000">
                <a:solidFill>
                  <a:srgbClr val="41CAD0"/>
                </a:solidFill>
              </a:defRPr>
            </a:pPr>
            <a:r>
              <a:t>Come on, pilots! Try to find the speed for the number 1, 5 and 10!</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10" grpId="2" fill="hold">
                                  <p:stCondLst>
                                    <p:cond delay="0"/>
                                  </p:stCondLst>
                                  <p:iterate type="lt" backwards="0">
                                    <p:tmAbs val="0"/>
                                  </p:iterate>
                                  <p:childTnLst>
                                    <p:set>
                                      <p:cBhvr>
                                        <p:cTn id="10" fill="hold"/>
                                        <p:tgtEl>
                                          <p:spTgt spid="274"/>
                                        </p:tgtEl>
                                        <p:attrNameLst>
                                          <p:attrName>style.visibility</p:attrName>
                                        </p:attrNameLst>
                                      </p:cBhvr>
                                      <p:to>
                                        <p:strVal val="visible"/>
                                      </p:to>
                                    </p:set>
                                    <p:animEffect filter="fade" transition="in">
                                      <p:cBhvr>
                                        <p:cTn id="11" dur="1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500" fill="hold"/>
                                        <p:tgtEl>
                                          <p:spTgt spid="270"/>
                                        </p:tgtEl>
                                      </p:cBhvr>
                                    </p:animEffect>
                                    <p:set>
                                      <p:cBhvr>
                                        <p:cTn id="16" fill="hold">
                                          <p:stCondLst>
                                            <p:cond delay="499"/>
                                          </p:stCondLst>
                                        </p:cTn>
                                        <p:tgtEl>
                                          <p:spTgt spid="270"/>
                                        </p:tgtEl>
                                        <p:attrNameLst>
                                          <p:attrName>style.visibility</p:attrName>
                                        </p:attrNameLst>
                                      </p:cBhvr>
                                      <p:to>
                                        <p:strVal val="hidden"/>
                                      </p:to>
                                    </p:set>
                                  </p:childTnLst>
                                </p:cTn>
                              </p:par>
                            </p:childTnLst>
                          </p:cTn>
                        </p:par>
                        <p:par>
                          <p:cTn id="17" fill="hold">
                            <p:stCondLst>
                              <p:cond delay="500"/>
                            </p:stCondLst>
                            <p:childTnLst>
                              <p:par>
                                <p:cTn id="18" presetClass="entr" nodeType="afterEffect" presetSubtype="0" presetID="1" grpId="4" fill="hold">
                                  <p:stCondLst>
                                    <p:cond delay="0"/>
                                  </p:stCondLst>
                                  <p:iterate type="lt" backwards="0">
                                    <p:tmAbs val="100"/>
                                  </p:iterate>
                                  <p:childTnLst>
                                    <p:set>
                                      <p:cBhvr>
                                        <p:cTn id="19" fill="hold"/>
                                        <p:tgtEl>
                                          <p:spTgt spid="2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8" presetID="22" grpId="5" fill="hold">
                                  <p:stCondLst>
                                    <p:cond delay="0"/>
                                  </p:stCondLst>
                                  <p:iterate type="el" backwards="0">
                                    <p:tmAbs val="0"/>
                                  </p:iterate>
                                  <p:childTnLst>
                                    <p:animEffect filter="wipe(left)" transition="out">
                                      <p:cBhvr>
                                        <p:cTn id="23" dur="500" fill="hold"/>
                                        <p:tgtEl>
                                          <p:spTgt spid="271"/>
                                        </p:tgtEl>
                                      </p:cBhvr>
                                    </p:animEffect>
                                    <p:set>
                                      <p:cBhvr>
                                        <p:cTn id="24" fill="hold">
                                          <p:stCondLst>
                                            <p:cond delay="499"/>
                                          </p:stCondLst>
                                        </p:cTn>
                                        <p:tgtEl>
                                          <p:spTgt spid="271"/>
                                        </p:tgtEl>
                                        <p:attrNameLst>
                                          <p:attrName>style.visibility</p:attrName>
                                        </p:attrNameLst>
                                      </p:cBhvr>
                                      <p:to>
                                        <p:strVal val="hidden"/>
                                      </p:to>
                                    </p:set>
                                  </p:childTnLst>
                                </p:cTn>
                              </p:par>
                            </p:childTnLst>
                          </p:cTn>
                        </p:par>
                        <p:par>
                          <p:cTn id="25" fill="hold">
                            <p:stCondLst>
                              <p:cond delay="500"/>
                            </p:stCondLst>
                            <p:childTnLst>
                              <p:par>
                                <p:cTn id="26" presetClass="entr" nodeType="afterEffect" presetSubtype="0" presetID="1" grpId="6" fill="hold">
                                  <p:stCondLst>
                                    <p:cond delay="0"/>
                                  </p:stCondLst>
                                  <p:iterate type="lt" backwards="0">
                                    <p:tmAbs val="100"/>
                                  </p:iterate>
                                  <p:childTnLst>
                                    <p:set>
                                      <p:cBhvr>
                                        <p:cTn id="27" fill="hold"/>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4"/>
      <p:bldP build="whole" bldLvl="1" animBg="1" rev="0" advAuto="0" spid="271" grpId="5"/>
      <p:bldP build="whole" bldLvl="1" animBg="1" rev="0" advAuto="0" spid="274" grpId="2"/>
      <p:bldP build="whole" bldLvl="1" animBg="1" rev="0" advAuto="0" spid="275" grpId="6"/>
      <p:bldP build="whole" bldLvl="1" animBg="1" rev="0" advAuto="0" spid="270" grpId="1"/>
      <p:bldP build="whole" bldLvl="1" animBg="1" rev="0" advAuto="0" spid="270"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7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7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80" name="Bravo! We know the real speed of GEIO, which will be very useful in our future study."/>
          <p:cNvSpPr txBox="1"/>
          <p:nvPr/>
        </p:nvSpPr>
        <p:spPr>
          <a:xfrm>
            <a:off x="1961387" y="11238616"/>
            <a:ext cx="2046122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Bravo! We know the real speed of GEIO, which will be very useful in our future study.</a:t>
            </a:r>
          </a:p>
        </p:txBody>
      </p:sp>
      <p:sp>
        <p:nvSpPr>
          <p:cNvPr id="281" name="Before we dismiss, I’d like to ask some questions."/>
          <p:cNvSpPr txBox="1"/>
          <p:nvPr/>
        </p:nvSpPr>
        <p:spPr>
          <a:xfrm>
            <a:off x="6097524" y="11238616"/>
            <a:ext cx="121889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Before we dismiss, I’d like to ask some questions.</a:t>
            </a:r>
          </a:p>
        </p:txBody>
      </p:sp>
      <p:sp>
        <p:nvSpPr>
          <p:cNvPr id="282" name="That’s the end of this class. See you next time!"/>
          <p:cNvSpPr txBox="1"/>
          <p:nvPr/>
        </p:nvSpPr>
        <p:spPr>
          <a:xfrm>
            <a:off x="6532625" y="11238616"/>
            <a:ext cx="1131874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That’s the end of this class. See you next time!</a:t>
            </a:r>
          </a:p>
        </p:txBody>
      </p:sp>
      <p:sp>
        <p:nvSpPr>
          <p:cNvPr id="283" name="What is a robot? What can it do for u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a robot? What can it do for us?</a:t>
            </a:r>
          </a:p>
        </p:txBody>
      </p:sp>
      <p:sp>
        <p:nvSpPr>
          <p:cNvPr id="284" name="What does a robot consist of?"/>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does a robot consist of?</a:t>
            </a:r>
          </a:p>
        </p:txBody>
      </p:sp>
      <p:sp>
        <p:nvSpPr>
          <p:cNvPr id="285" name="How to measure the speed of an object?"/>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to measure the speed of an object?</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80"/>
                                        </p:tgtEl>
                                      </p:cBhvr>
                                    </p:animEffect>
                                    <p:set>
                                      <p:cBhvr>
                                        <p:cTn id="11" fill="hold">
                                          <p:stCondLst>
                                            <p:cond delay="499"/>
                                          </p:stCondLst>
                                        </p:cTn>
                                        <p:tgtEl>
                                          <p:spTgt spid="280"/>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2" grpId="7" fill="hold">
                                  <p:stCondLst>
                                    <p:cond delay="0"/>
                                  </p:stCondLst>
                                  <p:iterate type="el" backwards="0">
                                    <p:tmAbs val="0"/>
                                  </p:iterate>
                                  <p:childTnLst>
                                    <p:animEffect filter="wipe(left)" transition="out">
                                      <p:cBhvr>
                                        <p:cTn id="30" dur="500" fill="hold"/>
                                        <p:tgtEl>
                                          <p:spTgt spid="281"/>
                                        </p:tgtEl>
                                      </p:cBhvr>
                                    </p:animEffect>
                                    <p:set>
                                      <p:cBhvr>
                                        <p:cTn id="31" fill="hold">
                                          <p:stCondLst>
                                            <p:cond delay="499"/>
                                          </p:stCondLst>
                                        </p:cTn>
                                        <p:tgtEl>
                                          <p:spTgt spid="281"/>
                                        </p:tgtEl>
                                        <p:attrNameLst>
                                          <p:attrName>style.visibility</p:attrName>
                                        </p:attrNameLst>
                                      </p:cBhvr>
                                      <p:to>
                                        <p:strVal val="hidden"/>
                                      </p:to>
                                    </p:set>
                                  </p:childTnLst>
                                </p:cTn>
                              </p:par>
                            </p:childTnLst>
                          </p:cTn>
                        </p:par>
                        <p:par>
                          <p:cTn id="32" fill="hold">
                            <p:stCondLst>
                              <p:cond delay="500"/>
                            </p:stCondLst>
                            <p:childTnLst>
                              <p:par>
                                <p:cTn id="33" presetClass="entr" nodeType="afterEffect" presetSubtype="0" presetID="1" grpId="8" fill="hold">
                                  <p:stCondLst>
                                    <p:cond delay="0"/>
                                  </p:stCondLst>
                                  <p:iterate type="lt" backwards="0">
                                    <p:tmAbs val="100"/>
                                  </p:iterate>
                                  <p:childTnLst>
                                    <p:set>
                                      <p:cBhvr>
                                        <p:cTn id="34" fill="hold"/>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3"/>
      <p:bldP build="whole" bldLvl="1" animBg="1" rev="0" advAuto="0" spid="283" grpId="4"/>
      <p:bldP build="whole" bldLvl="1" animBg="1" rev="0" advAuto="0" spid="284" grpId="5"/>
      <p:bldP build="whole" bldLvl="1" animBg="1" rev="0" advAuto="0" spid="281" grpId="7"/>
      <p:bldP build="whole" bldLvl="1" animBg="1" rev="0" advAuto="0" spid="282" grpId="8"/>
      <p:bldP build="whole" bldLvl="1" animBg="1" rev="0" advAuto="0" spid="285" grpId="6"/>
      <p:bldP build="whole" bldLvl="1" animBg="1" rev="0" advAuto="0" spid="280" grpId="1"/>
      <p:bldP build="whole" bldLvl="1" animBg="1" rev="0" advAuto="0" spid="280"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7" name="Hello, everyone! Welcome to GEIO Training Camp!…"/>
          <p:cNvSpPr txBox="1"/>
          <p:nvPr/>
        </p:nvSpPr>
        <p:spPr>
          <a:xfrm>
            <a:off x="1789430" y="10312534"/>
            <a:ext cx="20805141"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Hello, everyone! Welcome to GEIO Training Camp! </a:t>
            </a:r>
          </a:p>
          <a:p>
            <a:pPr>
              <a:lnSpc>
                <a:spcPct val="150000"/>
              </a:lnSpc>
              <a:defRPr sz="4000">
                <a:solidFill>
                  <a:srgbClr val="41CAD0"/>
                </a:solidFill>
              </a:defRPr>
            </a:pPr>
            <a:r>
              <a:t>My Name is Sam, and I will guide you through the coming GEIO pilot training course. </a:t>
            </a:r>
          </a:p>
          <a:p>
            <a:pPr>
              <a:lnSpc>
                <a:spcPct val="150000"/>
              </a:lnSpc>
              <a:defRPr sz="4000">
                <a:solidFill>
                  <a:srgbClr val="41CAD0"/>
                </a:solidFill>
              </a:defRPr>
            </a:pPr>
            <a:r>
              <a:t>I hope you all will become excellent GEIO pilots!</a:t>
            </a:r>
          </a:p>
        </p:txBody>
      </p:sp>
      <p:sp>
        <p:nvSpPr>
          <p:cNvPr id="128" name="Before we begin our training course, I’d like to introduce the camp to you."/>
          <p:cNvSpPr txBox="1"/>
          <p:nvPr/>
        </p:nvSpPr>
        <p:spPr>
          <a:xfrm>
            <a:off x="3222244" y="11238616"/>
            <a:ext cx="179395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Before we begin our training course, I’d like to introduce the camp to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lt" backwards="0">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xit" nodeType="clickEffect" presetSubtype="8" presetID="22" grpId="4" fill="hold">
                                  <p:stCondLst>
                                    <p:cond delay="0"/>
                                  </p:stCondLst>
                                  <p:iterate type="el" backwards="0">
                                    <p:tmAbs val="0"/>
                                  </p:iterate>
                                  <p:childTnLst>
                                    <p:animEffect filter="wipe(left)" transition="out">
                                      <p:cBhvr>
                                        <p:cTn id="19" dur="500" fill="hold"/>
                                        <p:tgtEl>
                                          <p:spTgt spid="127"/>
                                        </p:tgtEl>
                                      </p:cBhvr>
                                    </p:animEffect>
                                    <p:set>
                                      <p:cBhvr>
                                        <p:cTn id="20" fill="hold">
                                          <p:stCondLst>
                                            <p:cond delay="499"/>
                                          </p:stCondLst>
                                        </p:cTn>
                                        <p:tgtEl>
                                          <p:spTgt spid="127"/>
                                        </p:tgtEl>
                                        <p:attrNameLst>
                                          <p:attrName>style.visibility</p:attrName>
                                        </p:attrNameLst>
                                      </p:cBhvr>
                                      <p:to>
                                        <p:strVal val="hidden"/>
                                      </p:to>
                                    </p:set>
                                  </p:childTnLst>
                                </p:cTn>
                              </p:par>
                            </p:childTnLst>
                          </p:cTn>
                        </p:par>
                        <p:par>
                          <p:cTn id="21" fill="hold">
                            <p:stCondLst>
                              <p:cond delay="500"/>
                            </p:stCondLst>
                            <p:childTnLst>
                              <p:par>
                                <p:cTn id="22" presetClass="entr" nodeType="afterEffect" presetSubtype="0" presetID="1" grpId="5" fill="hold">
                                  <p:stCondLst>
                                    <p:cond delay="0"/>
                                  </p:stCondLst>
                                  <p:iterate type="lt" backwards="0">
                                    <p:tmAbs val="100"/>
                                  </p:iterate>
                                  <p:childTnLst>
                                    <p:set>
                                      <p:cBhvr>
                                        <p:cTn id="23"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P build="whole" bldLvl="1" animBg="1" rev="0" advAuto="0" spid="126" grpId="2"/>
      <p:bldP build="whole" bldLvl="1" animBg="1" rev="0" advAuto="0" spid="127" grpId="3"/>
      <p:bldP build="whole" bldLvl="1" animBg="1" rev="0" advAuto="0" spid="127" grpId="4"/>
      <p:bldP build="whole" bldLvl="1" animBg="1" rev="0" advAuto="0" spid="128" grpId="5"/>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1"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2"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33" name="Here in the camp, you will get to know GEIO—the coolest fighting robot around the globe. After 16 intensive training lessons, you will be able to programme and operate GEIO, and finish various challenges."/>
          <p:cNvSpPr txBox="1"/>
          <p:nvPr/>
        </p:nvSpPr>
        <p:spPr>
          <a:xfrm>
            <a:off x="1287009" y="10312534"/>
            <a:ext cx="21809983"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Here in the camp, you will get to know GEIO—the coolest fighting robot around the globe. After 16 intensive training lessons, you will be able to programme and operate GEIO, and finish various challenges.</a:t>
            </a:r>
          </a:p>
        </p:txBody>
      </p:sp>
      <p:sp>
        <p:nvSpPr>
          <p:cNvPr id="134" name="There are four sections in each lesson:…"/>
          <p:cNvSpPr txBox="1"/>
          <p:nvPr/>
        </p:nvSpPr>
        <p:spPr>
          <a:xfrm>
            <a:off x="5748528" y="10775575"/>
            <a:ext cx="1288694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There are four sections in each lesson: </a:t>
            </a:r>
          </a:p>
          <a:p>
            <a:pPr>
              <a:lnSpc>
                <a:spcPct val="150000"/>
              </a:lnSpc>
              <a:defRPr sz="4000">
                <a:solidFill>
                  <a:srgbClr val="41CAD0"/>
                </a:solidFill>
              </a:defRPr>
            </a:pPr>
            <a:r>
              <a:t>Briefing, Basic Knowledge, Training, and Challenges.</a:t>
            </a:r>
          </a:p>
        </p:txBody>
      </p:sp>
      <p:grpSp>
        <p:nvGrpSpPr>
          <p:cNvPr id="137" name="Briefing…"/>
          <p:cNvGrpSpPr/>
          <p:nvPr/>
        </p:nvGrpSpPr>
        <p:grpSpPr>
          <a:xfrm>
            <a:off x="7350624" y="1196022"/>
            <a:ext cx="9682752" cy="7786750"/>
            <a:chOff x="0" y="0"/>
            <a:chExt cx="9682750" cy="7786748"/>
          </a:xfrm>
        </p:grpSpPr>
        <p:sp>
          <p:nvSpPr>
            <p:cNvPr id="136" name="Briefing…"/>
            <p:cNvSpPr txBox="1"/>
            <p:nvPr/>
          </p:nvSpPr>
          <p:spPr>
            <a:xfrm>
              <a:off x="101600" y="101600"/>
              <a:ext cx="9466851" cy="7443849"/>
            </a:xfrm>
            <a:prstGeom prst="rect">
              <a:avLst/>
            </a:prstGeom>
            <a:solidFill>
              <a:srgbClr val="2B2B32">
                <a:alpha val="79900"/>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defRPr>
              </a:pPr>
            </a:p>
            <a:p>
              <a:pPr>
                <a:defRPr sz="4000">
                  <a:solidFill>
                    <a:srgbClr val="FFFFFF"/>
                  </a:solidFill>
                </a:defRPr>
              </a:pPr>
              <a:r>
                <a:t>Briefing</a:t>
              </a:r>
            </a:p>
            <a:p>
              <a:pPr>
                <a:defRPr>
                  <a:solidFill>
                    <a:srgbClr val="FFFFFF"/>
                  </a:solidFill>
                </a:defRPr>
              </a:pPr>
              <a:r>
                <a:t>Introduce the main content of this lesson</a:t>
              </a:r>
            </a:p>
            <a:p>
              <a:pPr>
                <a:defRPr sz="4000">
                  <a:solidFill>
                    <a:srgbClr val="FFFFFF"/>
                  </a:solidFill>
                </a:defRPr>
              </a:pPr>
            </a:p>
            <a:p>
              <a:pPr>
                <a:defRPr sz="4000">
                  <a:solidFill>
                    <a:srgbClr val="FFFFFF"/>
                  </a:solidFill>
                </a:defRPr>
              </a:pPr>
              <a:r>
                <a:t>Basic Knowledge</a:t>
              </a:r>
            </a:p>
            <a:p>
              <a:pPr>
                <a:defRPr>
                  <a:solidFill>
                    <a:srgbClr val="FFFFFF"/>
                  </a:solidFill>
                </a:defRPr>
              </a:pPr>
              <a:r>
                <a:t>Learn the knowledge needed to finish the job</a:t>
              </a:r>
            </a:p>
            <a:p>
              <a:pPr>
                <a:defRPr sz="4000">
                  <a:solidFill>
                    <a:srgbClr val="FFFFFF"/>
                  </a:solidFill>
                </a:defRPr>
              </a:pPr>
            </a:p>
            <a:p>
              <a:pPr>
                <a:defRPr sz="4000">
                  <a:solidFill>
                    <a:srgbClr val="FFFFFF"/>
                  </a:solidFill>
                </a:defRPr>
              </a:pPr>
              <a:r>
                <a:t>Training</a:t>
              </a:r>
            </a:p>
            <a:p>
              <a:pPr>
                <a:defRPr>
                  <a:solidFill>
                    <a:srgbClr val="FFFFFF"/>
                  </a:solidFill>
                </a:defRPr>
              </a:pPr>
              <a:r>
                <a:t>Finish two basic training tasks</a:t>
              </a:r>
            </a:p>
            <a:p>
              <a:pPr>
                <a:defRPr sz="4000">
                  <a:solidFill>
                    <a:srgbClr val="FFFFFF"/>
                  </a:solidFill>
                </a:defRPr>
              </a:pPr>
            </a:p>
            <a:p>
              <a:pPr>
                <a:defRPr sz="4000">
                  <a:solidFill>
                    <a:srgbClr val="FFFFFF"/>
                  </a:solidFill>
                </a:defRPr>
              </a:pPr>
              <a:r>
                <a:t>Challenges</a:t>
              </a:r>
            </a:p>
            <a:p>
              <a:pPr>
                <a:defRPr>
                  <a:solidFill>
                    <a:srgbClr val="FFFFFF"/>
                  </a:solidFill>
                </a:defRPr>
              </a:pPr>
              <a:r>
                <a:t>Face the challenge, and test your skills</a:t>
              </a:r>
            </a:p>
          </p:txBody>
        </p:sp>
        <p:pic>
          <p:nvPicPr>
            <p:cNvPr id="135" name="Briefing…" descr="Briefing…"/>
            <p:cNvPicPr>
              <a:picLocks noChangeAspect="0"/>
            </p:cNvPicPr>
            <p:nvPr/>
          </p:nvPicPr>
          <p:blipFill>
            <a:blip r:embed="rId5">
              <a:alphaModFix amt="79900"/>
              <a:extLst/>
            </a:blip>
            <a:stretch>
              <a:fillRect/>
            </a:stretch>
          </p:blipFill>
          <p:spPr>
            <a:xfrm>
              <a:off x="-1" y="-1"/>
              <a:ext cx="9682752" cy="7786750"/>
            </a:xfrm>
            <a:prstGeom prst="rect">
              <a:avLst/>
            </a:prstGeom>
            <a:effectLst/>
          </p:spPr>
        </p:pic>
      </p:grpSp>
      <p:sp>
        <p:nvSpPr>
          <p:cNvPr id="138" name="Now, let our course begin!"/>
          <p:cNvSpPr txBox="1"/>
          <p:nvPr/>
        </p:nvSpPr>
        <p:spPr>
          <a:xfrm>
            <a:off x="8964676" y="11238616"/>
            <a:ext cx="645464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Now, let our course begin!</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133"/>
                                        </p:tgtEl>
                                      </p:cBhvr>
                                    </p:animEffect>
                                    <p:set>
                                      <p:cBhvr>
                                        <p:cTn id="11" fill="hold">
                                          <p:stCondLst>
                                            <p:cond delay="499"/>
                                          </p:stCondLst>
                                        </p:cTn>
                                        <p:tgtEl>
                                          <p:spTgt spid="133"/>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4" fill="hold">
                                  <p:stCondLst>
                                    <p:cond delay="0"/>
                                  </p:stCondLst>
                                  <p:iterate type="lt" backwards="0">
                                    <p:tmAbs val="0"/>
                                  </p:iterate>
                                  <p:childTnLst>
                                    <p:set>
                                      <p:cBhvr>
                                        <p:cTn id="18" fill="hold"/>
                                        <p:tgtEl>
                                          <p:spTgt spid="137"/>
                                        </p:tgtEl>
                                        <p:attrNameLst>
                                          <p:attrName>style.visibility</p:attrName>
                                        </p:attrNameLst>
                                      </p:cBhvr>
                                      <p:to>
                                        <p:strVal val="visible"/>
                                      </p:to>
                                    </p:set>
                                    <p:animEffect filter="fade" transition="in">
                                      <p:cBhvr>
                                        <p:cTn id="19" dur="1500"/>
                                        <p:tgtEl>
                                          <p:spTgt spid="137"/>
                                        </p:tgtEl>
                                      </p:cBhvr>
                                    </p:animEffec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8" presetID="22" grpId="5" fill="hold">
                                  <p:stCondLst>
                                    <p:cond delay="0"/>
                                  </p:stCondLst>
                                  <p:iterate type="el" backwards="0">
                                    <p:tmAbs val="0"/>
                                  </p:iterate>
                                  <p:childTnLst>
                                    <p:animEffect filter="wipe(left)" transition="out">
                                      <p:cBhvr>
                                        <p:cTn id="23" dur="500" fill="hold"/>
                                        <p:tgtEl>
                                          <p:spTgt spid="134"/>
                                        </p:tgtEl>
                                      </p:cBhvr>
                                    </p:animEffect>
                                    <p:set>
                                      <p:cBhvr>
                                        <p:cTn id="24" fill="hold">
                                          <p:stCondLst>
                                            <p:cond delay="499"/>
                                          </p:stCondLst>
                                        </p:cTn>
                                        <p:tgtEl>
                                          <p:spTgt spid="134"/>
                                        </p:tgtEl>
                                        <p:attrNameLst>
                                          <p:attrName>style.visibility</p:attrName>
                                        </p:attrNameLst>
                                      </p:cBhvr>
                                      <p:to>
                                        <p:strVal val="hidden"/>
                                      </p:to>
                                    </p:set>
                                  </p:childTnLst>
                                </p:cTn>
                              </p:par>
                            </p:childTnLst>
                          </p:cTn>
                        </p:par>
                        <p:par>
                          <p:cTn id="25" fill="hold">
                            <p:stCondLst>
                              <p:cond delay="500"/>
                            </p:stCondLst>
                            <p:childTnLst>
                              <p:par>
                                <p:cTn id="26" presetClass="entr" nodeType="afterEffect" presetSubtype="0" presetID="1" grpId="6" fill="hold">
                                  <p:stCondLst>
                                    <p:cond delay="0"/>
                                  </p:stCondLst>
                                  <p:iterate type="lt" backwards="0">
                                    <p:tmAbs val="100"/>
                                  </p:iterate>
                                  <p:childTnLst>
                                    <p:set>
                                      <p:cBhvr>
                                        <p:cTn id="27" fill="hold"/>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6"/>
      <p:bldP build="whole" bldLvl="1" animBg="1" rev="0" advAuto="0" spid="133" grpId="1"/>
      <p:bldP build="whole" bldLvl="1" animBg="1" rev="0" advAuto="0" spid="133" grpId="2"/>
      <p:bldP build="whole" bldLvl="1" animBg="1" rev="0" advAuto="0" spid="134" grpId="3"/>
      <p:bldP build="whole" bldLvl="1" animBg="1" rev="0" advAuto="0" spid="137" grpId="4"/>
      <p:bldP build="whole" bldLvl="1" animBg="1" rev="0" advAuto="0" spid="134" grpId="5"/>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1"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2"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Basic Knowledge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5"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46"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47" name="First of all, can anyone tell me why human need robots?"/>
          <p:cNvSpPr txBox="1"/>
          <p:nvPr/>
        </p:nvSpPr>
        <p:spPr>
          <a:xfrm>
            <a:off x="5395214" y="11238616"/>
            <a:ext cx="13593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First of all, can anyone tell me why human need robots?</a:t>
            </a:r>
          </a:p>
        </p:txBody>
      </p:sp>
      <p:sp>
        <p:nvSpPr>
          <p:cNvPr id="148" name="Then what can robot actually do for human?"/>
          <p:cNvSpPr txBox="1"/>
          <p:nvPr/>
        </p:nvSpPr>
        <p:spPr>
          <a:xfrm>
            <a:off x="6796024" y="11238616"/>
            <a:ext cx="107919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Then what can robot actually do for human?</a:t>
            </a:r>
          </a:p>
        </p:txBody>
      </p:sp>
      <p:sp>
        <p:nvSpPr>
          <p:cNvPr id="149" name="Great! Then let’s see what does GEIO look like."/>
          <p:cNvSpPr txBox="1"/>
          <p:nvPr/>
        </p:nvSpPr>
        <p:spPr>
          <a:xfrm>
            <a:off x="6482080" y="11238616"/>
            <a:ext cx="114198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Great! Then let’s see what does GEIO look like.</a:t>
            </a:r>
          </a:p>
        </p:txBody>
      </p:sp>
      <p:sp>
        <p:nvSpPr>
          <p:cNvPr id="150" name="High accuracy"/>
          <p:cNvSpPr/>
          <p:nvPr/>
        </p:nvSpPr>
        <p:spPr>
          <a:xfrm>
            <a:off x="3145626" y="1841694"/>
            <a:ext cx="4279152"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High accuracy</a:t>
            </a:r>
          </a:p>
        </p:txBody>
      </p:sp>
      <p:sp>
        <p:nvSpPr>
          <p:cNvPr id="151" name="Able to work in bad environment"/>
          <p:cNvSpPr/>
          <p:nvPr/>
        </p:nvSpPr>
        <p:spPr>
          <a:xfrm>
            <a:off x="3145626" y="5418658"/>
            <a:ext cx="4279152"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Able to work in bad environment</a:t>
            </a:r>
          </a:p>
        </p:txBody>
      </p:sp>
      <p:sp>
        <p:nvSpPr>
          <p:cNvPr id="152" name="Never tired"/>
          <p:cNvSpPr/>
          <p:nvPr/>
        </p:nvSpPr>
        <p:spPr>
          <a:xfrm>
            <a:off x="3145626" y="7207140"/>
            <a:ext cx="4279152"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Never tired</a:t>
            </a:r>
          </a:p>
        </p:txBody>
      </p:sp>
      <p:sp>
        <p:nvSpPr>
          <p:cNvPr id="153" name="Daily service"/>
          <p:cNvSpPr/>
          <p:nvPr/>
        </p:nvSpPr>
        <p:spPr>
          <a:xfrm>
            <a:off x="11647192" y="2733059"/>
            <a:ext cx="4279151" cy="1270001"/>
          </a:xfrm>
          <a:prstGeom prst="roundRect">
            <a:avLst>
              <a:gd name="adj" fmla="val 15000"/>
            </a:avLst>
          </a:prstGeom>
          <a:solidFill>
            <a:srgbClr val="41495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Daily service</a:t>
            </a:r>
          </a:p>
        </p:txBody>
      </p:sp>
      <p:sp>
        <p:nvSpPr>
          <p:cNvPr id="154" name="Industrial production"/>
          <p:cNvSpPr/>
          <p:nvPr/>
        </p:nvSpPr>
        <p:spPr>
          <a:xfrm>
            <a:off x="11647192" y="4568343"/>
            <a:ext cx="4279151" cy="1270001"/>
          </a:xfrm>
          <a:prstGeom prst="roundRect">
            <a:avLst>
              <a:gd name="adj" fmla="val 15000"/>
            </a:avLst>
          </a:prstGeom>
          <a:solidFill>
            <a:srgbClr val="41495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Industrial production</a:t>
            </a:r>
          </a:p>
        </p:txBody>
      </p:sp>
      <p:sp>
        <p:nvSpPr>
          <p:cNvPr id="155" name="Military actions"/>
          <p:cNvSpPr/>
          <p:nvPr/>
        </p:nvSpPr>
        <p:spPr>
          <a:xfrm>
            <a:off x="11647192" y="6403627"/>
            <a:ext cx="4279151" cy="1270001"/>
          </a:xfrm>
          <a:prstGeom prst="roundRect">
            <a:avLst>
              <a:gd name="adj" fmla="val 15000"/>
            </a:avLst>
          </a:prstGeom>
          <a:solidFill>
            <a:srgbClr val="41495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Military actions</a:t>
            </a:r>
          </a:p>
        </p:txBody>
      </p:sp>
      <p:sp>
        <p:nvSpPr>
          <p:cNvPr id="156" name="Follow men’s commands"/>
          <p:cNvSpPr/>
          <p:nvPr/>
        </p:nvSpPr>
        <p:spPr>
          <a:xfrm>
            <a:off x="3145626" y="3630176"/>
            <a:ext cx="4279152"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Follow men’s commands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8" presetID="22" grpId="6" fill="hold">
                                  <p:stCondLst>
                                    <p:cond delay="0"/>
                                  </p:stCondLst>
                                  <p:iterate type="el" backwards="0">
                                    <p:tmAbs val="0"/>
                                  </p:iterate>
                                  <p:childTnLst>
                                    <p:animEffect filter="wipe(left)" transition="out">
                                      <p:cBhvr>
                                        <p:cTn id="26" dur="500" fill="hold"/>
                                        <p:tgtEl>
                                          <p:spTgt spid="147"/>
                                        </p:tgtEl>
                                      </p:cBhvr>
                                    </p:animEffect>
                                    <p:set>
                                      <p:cBhvr>
                                        <p:cTn id="27" fill="hold">
                                          <p:stCondLst>
                                            <p:cond delay="499"/>
                                          </p:stCondLst>
                                        </p:cTn>
                                        <p:tgtEl>
                                          <p:spTgt spid="147"/>
                                        </p:tgtEl>
                                        <p:attrNameLst>
                                          <p:attrName>style.visibility</p:attrName>
                                        </p:attrNameLst>
                                      </p:cBhvr>
                                      <p:to>
                                        <p:strVal val="hidden"/>
                                      </p:to>
                                    </p:set>
                                  </p:childTnLst>
                                </p:cTn>
                              </p:par>
                            </p:childTnLst>
                          </p:cTn>
                        </p:par>
                        <p:par>
                          <p:cTn id="28" fill="hold">
                            <p:stCondLst>
                              <p:cond delay="500"/>
                            </p:stCondLst>
                            <p:childTnLst>
                              <p:par>
                                <p:cTn id="29" presetClass="entr" nodeType="afterEffect" presetSubtype="0" presetID="1" grpId="7" fill="hold">
                                  <p:stCondLst>
                                    <p:cond delay="0"/>
                                  </p:stCondLst>
                                  <p:iterate type="lt" backwards="0">
                                    <p:tmAbs val="100"/>
                                  </p:iterate>
                                  <p:childTnLst>
                                    <p:set>
                                      <p:cBhvr>
                                        <p:cTn id="30" fill="hold"/>
                                        <p:tgtEl>
                                          <p:spTgt spid="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lt" backwards="0">
                                    <p:tmAbs val="100"/>
                                  </p:iterate>
                                  <p:childTnLst>
                                    <p:set>
                                      <p:cBhvr>
                                        <p:cTn id="34" fill="hold"/>
                                        <p:tgtEl>
                                          <p:spTgt spid="1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lt" backwards="0">
                                    <p:tmAbs val="100"/>
                                  </p:iterate>
                                  <p:childTnLst>
                                    <p:set>
                                      <p:cBhvr>
                                        <p:cTn id="38" fill="hold"/>
                                        <p:tgtEl>
                                          <p:spTgt spid="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lt" backwards="0">
                                    <p:tmAbs val="100"/>
                                  </p:iterate>
                                  <p:childTnLst>
                                    <p:set>
                                      <p:cBhvr>
                                        <p:cTn id="42" fill="hold"/>
                                        <p:tgtEl>
                                          <p:spTgt spid="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8" presetID="22" grpId="11" fill="hold">
                                  <p:stCondLst>
                                    <p:cond delay="0"/>
                                  </p:stCondLst>
                                  <p:iterate type="el" backwards="0">
                                    <p:tmAbs val="0"/>
                                  </p:iterate>
                                  <p:childTnLst>
                                    <p:animEffect filter="wipe(left)" transition="out">
                                      <p:cBhvr>
                                        <p:cTn id="46" dur="500" fill="hold"/>
                                        <p:tgtEl>
                                          <p:spTgt spid="148"/>
                                        </p:tgtEl>
                                      </p:cBhvr>
                                    </p:animEffect>
                                    <p:set>
                                      <p:cBhvr>
                                        <p:cTn id="47" fill="hold">
                                          <p:stCondLst>
                                            <p:cond delay="499"/>
                                          </p:stCondLst>
                                        </p:cTn>
                                        <p:tgtEl>
                                          <p:spTgt spid="148"/>
                                        </p:tgtEl>
                                        <p:attrNameLst>
                                          <p:attrName>style.visibility</p:attrName>
                                        </p:attrNameLst>
                                      </p:cBhvr>
                                      <p:to>
                                        <p:strVal val="hidden"/>
                                      </p:to>
                                    </p:set>
                                  </p:childTnLst>
                                </p:cTn>
                              </p:par>
                            </p:childTnLst>
                          </p:cTn>
                        </p:par>
                        <p:par>
                          <p:cTn id="48" fill="hold">
                            <p:stCondLst>
                              <p:cond delay="500"/>
                            </p:stCondLst>
                            <p:childTnLst>
                              <p:par>
                                <p:cTn id="49" presetClass="entr" nodeType="afterEffect" presetSubtype="0" presetID="1" grpId="12" fill="hold">
                                  <p:stCondLst>
                                    <p:cond delay="0"/>
                                  </p:stCondLst>
                                  <p:iterate type="lt" backwards="0">
                                    <p:tmAbs val="100"/>
                                  </p:iterate>
                                  <p:childTnLst>
                                    <p:set>
                                      <p:cBhvr>
                                        <p:cTn id="50"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2"/>
      <p:bldP build="whole" bldLvl="1" animBg="1" rev="0" advAuto="0" spid="151" grpId="4"/>
      <p:bldP build="whole" bldLvl="1" animBg="1" rev="0" advAuto="0" spid="153" grpId="8"/>
      <p:bldP build="whole" bldLvl="1" animBg="1" rev="0" advAuto="0" spid="148" grpId="11"/>
      <p:bldP build="whole" bldLvl="1" animBg="1" rev="0" advAuto="0" spid="156" grpId="3"/>
      <p:bldP build="whole" bldLvl="1" animBg="1" rev="0" advAuto="0" spid="152" grpId="5"/>
      <p:bldP build="whole" bldLvl="1" animBg="1" rev="0" advAuto="0" spid="150" grpId="2"/>
      <p:bldP build="whole" bldLvl="1" animBg="1" rev="0" advAuto="0" spid="147" grpId="1"/>
      <p:bldP build="whole" bldLvl="1" animBg="1" rev="0" advAuto="0" spid="147" grpId="6"/>
      <p:bldP build="whole" bldLvl="1" animBg="1" rev="0" advAuto="0" spid="155" grpId="10"/>
      <p:bldP build="whole" bldLvl="1" animBg="1" rev="0" advAuto="0" spid="154" grpId="9"/>
      <p:bldP build="whole" bldLvl="1" animBg="1" rev="0" advAuto="0" spid="148" grpId="7"/>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屏幕 改psd.jpg" descr="屏幕 改psd.jpg"/>
          <p:cNvPicPr>
            <a:picLocks noChangeAspect="1"/>
          </p:cNvPicPr>
          <p:nvPr/>
        </p:nvPicPr>
        <p:blipFill>
          <a:blip r:embed="rId2">
            <a:extLst/>
          </a:blip>
          <a:stretch>
            <a:fillRect/>
          </a:stretch>
        </p:blipFill>
        <p:spPr>
          <a:xfrm>
            <a:off x="0" y="4344"/>
            <a:ext cx="24384001" cy="13707311"/>
          </a:xfrm>
          <a:prstGeom prst="rect">
            <a:avLst/>
          </a:prstGeom>
          <a:ln w="12700">
            <a:miter lim="400000"/>
          </a:ln>
        </p:spPr>
      </p:pic>
      <p:sp>
        <p:nvSpPr>
          <p:cNvPr id="159" name="圆形"/>
          <p:cNvSpPr/>
          <p:nvPr/>
        </p:nvSpPr>
        <p:spPr>
          <a:xfrm>
            <a:off x="7395429" y="1475132"/>
            <a:ext cx="9935831" cy="9929073"/>
          </a:xfrm>
          <a:prstGeom prst="ellipse">
            <a:avLst/>
          </a:prstGeom>
          <a:solidFill>
            <a:srgbClr val="FFFFFF"/>
          </a:solidFill>
          <a:ln w="635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60" name="IMG_3723.PNG" descr="IMG_3723.PNG"/>
          <p:cNvPicPr>
            <a:picLocks noChangeAspect="1"/>
          </p:cNvPicPr>
          <p:nvPr/>
        </p:nvPicPr>
        <p:blipFill>
          <a:blip r:embed="rId3">
            <a:extLst/>
          </a:blip>
          <a:stretch>
            <a:fillRect/>
          </a:stretch>
        </p:blipFill>
        <p:spPr>
          <a:xfrm>
            <a:off x="8285716" y="2362040"/>
            <a:ext cx="8155257" cy="8155257"/>
          </a:xfrm>
          <a:prstGeom prst="rect">
            <a:avLst/>
          </a:prstGeom>
          <a:ln w="12700">
            <a:miter lim="400000"/>
          </a:ln>
        </p:spPr>
      </p:pic>
      <p:sp>
        <p:nvSpPr>
          <p:cNvPr id="161" name="线条"/>
          <p:cNvSpPr/>
          <p:nvPr/>
        </p:nvSpPr>
        <p:spPr>
          <a:xfrm flipV="1">
            <a:off x="13373587" y="3006804"/>
            <a:ext cx="1024571" cy="167221"/>
          </a:xfrm>
          <a:prstGeom prst="line">
            <a:avLst/>
          </a:prstGeom>
          <a:ln w="63500">
            <a:solidFill>
              <a:srgbClr val="00CDE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2" name="圆形"/>
          <p:cNvSpPr/>
          <p:nvPr/>
        </p:nvSpPr>
        <p:spPr>
          <a:xfrm>
            <a:off x="12142028" y="2746466"/>
            <a:ext cx="1270001" cy="1270001"/>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3" name="Camera"/>
          <p:cNvSpPr txBox="1"/>
          <p:nvPr/>
        </p:nvSpPr>
        <p:spPr>
          <a:xfrm>
            <a:off x="14356794" y="2708590"/>
            <a:ext cx="154609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CFE7"/>
                </a:solidFill>
              </a:defRPr>
            </a:lvl1pPr>
          </a:lstStyle>
          <a:p>
            <a:pPr/>
            <a:r>
              <a:t>Camera</a:t>
            </a:r>
          </a:p>
        </p:txBody>
      </p:sp>
      <p:sp>
        <p:nvSpPr>
          <p:cNvPr id="164" name="线条"/>
          <p:cNvSpPr/>
          <p:nvPr/>
        </p:nvSpPr>
        <p:spPr>
          <a:xfrm flipV="1">
            <a:off x="15653491" y="7110443"/>
            <a:ext cx="853260" cy="1134805"/>
          </a:xfrm>
          <a:prstGeom prst="line">
            <a:avLst/>
          </a:prstGeom>
          <a:ln w="63500">
            <a:solidFill>
              <a:srgbClr val="00CDE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5" name="圆形"/>
          <p:cNvSpPr/>
          <p:nvPr/>
        </p:nvSpPr>
        <p:spPr>
          <a:xfrm>
            <a:off x="13380308" y="7791198"/>
            <a:ext cx="2545638" cy="2535400"/>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6" name="Wheels"/>
          <p:cNvSpPr txBox="1"/>
          <p:nvPr/>
        </p:nvSpPr>
        <p:spPr>
          <a:xfrm>
            <a:off x="15849924" y="6546431"/>
            <a:ext cx="144018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CFE7"/>
                </a:solidFill>
              </a:defRPr>
            </a:lvl1pPr>
          </a:lstStyle>
          <a:p>
            <a:pPr/>
            <a:r>
              <a:t>Wheels</a:t>
            </a:r>
          </a:p>
        </p:txBody>
      </p:sp>
      <p:sp>
        <p:nvSpPr>
          <p:cNvPr id="167" name="线条"/>
          <p:cNvSpPr/>
          <p:nvPr/>
        </p:nvSpPr>
        <p:spPr>
          <a:xfrm flipV="1">
            <a:off x="13700958" y="4832216"/>
            <a:ext cx="1321231" cy="270698"/>
          </a:xfrm>
          <a:prstGeom prst="line">
            <a:avLst/>
          </a:prstGeom>
          <a:ln w="63500">
            <a:solidFill>
              <a:srgbClr val="00CDE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8" name="椭圆形"/>
          <p:cNvSpPr/>
          <p:nvPr/>
        </p:nvSpPr>
        <p:spPr>
          <a:xfrm>
            <a:off x="10957741" y="4508804"/>
            <a:ext cx="2811207" cy="1605479"/>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9" name="Controller"/>
          <p:cNvSpPr txBox="1"/>
          <p:nvPr/>
        </p:nvSpPr>
        <p:spPr>
          <a:xfrm>
            <a:off x="14985883" y="4518622"/>
            <a:ext cx="192709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CFE7"/>
                </a:solidFill>
              </a:defRPr>
            </a:lvl1pPr>
          </a:lstStyle>
          <a:p>
            <a:pPr/>
            <a:r>
              <a:t>Controller</a:t>
            </a:r>
          </a:p>
        </p:txBody>
      </p:sp>
      <p:pic>
        <p:nvPicPr>
          <p:cNvPr id="170"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171"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172" name="This is GEIO. The above picture shows the main parts of GEIO."/>
          <p:cNvSpPr txBox="1"/>
          <p:nvPr/>
        </p:nvSpPr>
        <p:spPr>
          <a:xfrm>
            <a:off x="4586478" y="11238616"/>
            <a:ext cx="1521104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This is GEIO. The above picture shows the main parts of GEIO.</a:t>
            </a:r>
          </a:p>
        </p:txBody>
      </p:sp>
      <p:sp>
        <p:nvSpPr>
          <p:cNvPr id="173" name="The camera and laser receiver are GEIO’s sensing modules. The wheels and laser machine gun are the executing modules. But they are all controlled by the controller—GEIO’s brain."/>
          <p:cNvSpPr txBox="1"/>
          <p:nvPr/>
        </p:nvSpPr>
        <p:spPr>
          <a:xfrm>
            <a:off x="976080" y="10832753"/>
            <a:ext cx="22431840" cy="1635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The camera and laser receiver are GEIO’s sensing modules. The wheels and laser machine gun are the executing modules. But they are all controlled by the controller—GEIO’s brain.</a:t>
            </a:r>
          </a:p>
        </p:txBody>
      </p:sp>
      <p:sp>
        <p:nvSpPr>
          <p:cNvPr id="174" name="线条"/>
          <p:cNvSpPr/>
          <p:nvPr/>
        </p:nvSpPr>
        <p:spPr>
          <a:xfrm flipV="1">
            <a:off x="10576796" y="2280453"/>
            <a:ext cx="590099" cy="590100"/>
          </a:xfrm>
          <a:prstGeom prst="line">
            <a:avLst/>
          </a:prstGeom>
          <a:ln w="63500">
            <a:solidFill>
              <a:srgbClr val="00CDE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5" name="圆形"/>
          <p:cNvSpPr/>
          <p:nvPr/>
        </p:nvSpPr>
        <p:spPr>
          <a:xfrm>
            <a:off x="9903245" y="2886166"/>
            <a:ext cx="1478234" cy="1475237"/>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6" name="Laser machine gun"/>
          <p:cNvSpPr txBox="1"/>
          <p:nvPr/>
        </p:nvSpPr>
        <p:spPr>
          <a:xfrm>
            <a:off x="10574168" y="1725429"/>
            <a:ext cx="357835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CFE7"/>
                </a:solidFill>
              </a:defRPr>
            </a:lvl1pPr>
          </a:lstStyle>
          <a:p>
            <a:pPr/>
            <a:r>
              <a:t>Laser machine gun</a:t>
            </a:r>
          </a:p>
        </p:txBody>
      </p:sp>
      <p:sp>
        <p:nvSpPr>
          <p:cNvPr id="177" name="线条"/>
          <p:cNvSpPr/>
          <p:nvPr/>
        </p:nvSpPr>
        <p:spPr>
          <a:xfrm flipH="1" flipV="1">
            <a:off x="8962519" y="5726468"/>
            <a:ext cx="576570" cy="416213"/>
          </a:xfrm>
          <a:prstGeom prst="line">
            <a:avLst/>
          </a:prstGeom>
          <a:ln w="63500">
            <a:solidFill>
              <a:srgbClr val="00CDE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8" name="圆形"/>
          <p:cNvSpPr/>
          <p:nvPr/>
        </p:nvSpPr>
        <p:spPr>
          <a:xfrm>
            <a:off x="8992867" y="6140855"/>
            <a:ext cx="1270001" cy="1270001"/>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9" name="Laser receiver"/>
          <p:cNvSpPr txBox="1"/>
          <p:nvPr/>
        </p:nvSpPr>
        <p:spPr>
          <a:xfrm>
            <a:off x="7573903" y="5179721"/>
            <a:ext cx="269710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CFE7"/>
                </a:solidFill>
              </a:defRPr>
            </a:lvl1pPr>
          </a:lstStyle>
          <a:p>
            <a:pPr/>
            <a:r>
              <a:t>Laser receiver</a:t>
            </a:r>
          </a:p>
        </p:txBody>
      </p:sp>
      <p:sp>
        <p:nvSpPr>
          <p:cNvPr id="180" name="矩形"/>
          <p:cNvSpPr/>
          <p:nvPr/>
        </p:nvSpPr>
        <p:spPr>
          <a:xfrm>
            <a:off x="14997554" y="4424196"/>
            <a:ext cx="1955801" cy="749301"/>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1" name="But how can we control GEIO? We need to programme it."/>
          <p:cNvSpPr txBox="1"/>
          <p:nvPr/>
        </p:nvSpPr>
        <p:spPr>
          <a:xfrm>
            <a:off x="5226304" y="11238616"/>
            <a:ext cx="1393139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But how can we control GEIO? We need to programme it.</a:t>
            </a:r>
          </a:p>
        </p:txBody>
      </p:sp>
      <p:sp>
        <p:nvSpPr>
          <p:cNvPr id="182" name="Actually, most of the robots on earth consist of these three parts: sensing modules, executing modules and the controller."/>
          <p:cNvSpPr txBox="1"/>
          <p:nvPr/>
        </p:nvSpPr>
        <p:spPr>
          <a:xfrm>
            <a:off x="976080" y="10832753"/>
            <a:ext cx="22431840" cy="1635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Actually, most of the robots on earth consist of these three parts: sensing modules, executing modules and the controller.</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6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65"/>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64"/>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168"/>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167"/>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0" fill="hold">
                                  <p:stCondLst>
                                    <p:cond delay="0"/>
                                  </p:stCondLst>
                                  <p:iterate type="el" backwards="0">
                                    <p:tmAbs val="0"/>
                                  </p:iterate>
                                  <p:childTnLst>
                                    <p:set>
                                      <p:cBhvr>
                                        <p:cTn id="36" fill="hold"/>
                                        <p:tgtEl>
                                          <p:spTgt spid="1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1" fill="hold">
                                  <p:stCondLst>
                                    <p:cond delay="0"/>
                                  </p:stCondLst>
                                  <p:iterate type="el" backwards="0">
                                    <p:tmAbs val="0"/>
                                  </p:iterate>
                                  <p:childTnLst>
                                    <p:set>
                                      <p:cBhvr>
                                        <p:cTn id="40" fill="hold"/>
                                        <p:tgtEl>
                                          <p:spTgt spid="175"/>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2" fill="hold">
                                  <p:stCondLst>
                                    <p:cond delay="0"/>
                                  </p:stCondLst>
                                  <p:iterate type="el" backwards="0">
                                    <p:tmAbs val="0"/>
                                  </p:iterate>
                                  <p:childTnLst>
                                    <p:set>
                                      <p:cBhvr>
                                        <p:cTn id="43" fill="hold"/>
                                        <p:tgtEl>
                                          <p:spTgt spid="174"/>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3" fill="hold">
                                  <p:stCondLst>
                                    <p:cond delay="0"/>
                                  </p:stCondLst>
                                  <p:iterate type="el" backwards="0">
                                    <p:tmAbs val="0"/>
                                  </p:iterate>
                                  <p:childTnLst>
                                    <p:set>
                                      <p:cBhvr>
                                        <p:cTn id="46" fill="hold"/>
                                        <p:tgtEl>
                                          <p:spTgt spid="1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4" fill="hold">
                                  <p:stCondLst>
                                    <p:cond delay="0"/>
                                  </p:stCondLst>
                                  <p:iterate type="el" backwards="0">
                                    <p:tmAbs val="0"/>
                                  </p:iterate>
                                  <p:childTnLst>
                                    <p:set>
                                      <p:cBhvr>
                                        <p:cTn id="50" fill="hold"/>
                                        <p:tgtEl>
                                          <p:spTgt spid="178"/>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0" presetID="1" grpId="15" fill="hold">
                                  <p:stCondLst>
                                    <p:cond delay="0"/>
                                  </p:stCondLst>
                                  <p:iterate type="el" backwards="0">
                                    <p:tmAbs val="0"/>
                                  </p:iterate>
                                  <p:childTnLst>
                                    <p:set>
                                      <p:cBhvr>
                                        <p:cTn id="53" fill="hold"/>
                                        <p:tgtEl>
                                          <p:spTgt spid="177"/>
                                        </p:tgtEl>
                                        <p:attrNameLst>
                                          <p:attrName>style.visibility</p:attrName>
                                        </p:attrNameLst>
                                      </p:cBhvr>
                                      <p:to>
                                        <p:strVal val="visible"/>
                                      </p:to>
                                    </p:set>
                                  </p:childTnLst>
                                </p:cTn>
                              </p:par>
                            </p:childTnLst>
                          </p:cTn>
                        </p:par>
                        <p:par>
                          <p:cTn id="54" fill="hold">
                            <p:stCondLst>
                              <p:cond delay="0"/>
                            </p:stCondLst>
                            <p:childTnLst>
                              <p:par>
                                <p:cTn id="55" presetClass="entr" nodeType="afterEffect" presetSubtype="0" presetID="1" grpId="16" fill="hold">
                                  <p:stCondLst>
                                    <p:cond delay="0"/>
                                  </p:stCondLst>
                                  <p:iterate type="el" backwards="0">
                                    <p:tmAbs val="0"/>
                                  </p:iterate>
                                  <p:childTnLst>
                                    <p:set>
                                      <p:cBhvr>
                                        <p:cTn id="56" fill="hold"/>
                                        <p:tgtEl>
                                          <p:spTgt spid="1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xit" nodeType="clickEffect" presetSubtype="8" presetID="22" grpId="17" fill="hold">
                                  <p:stCondLst>
                                    <p:cond delay="0"/>
                                  </p:stCondLst>
                                  <p:iterate type="el" backwards="0">
                                    <p:tmAbs val="0"/>
                                  </p:iterate>
                                  <p:childTnLst>
                                    <p:animEffect filter="wipe(left)" transition="out">
                                      <p:cBhvr>
                                        <p:cTn id="60" dur="500" fill="hold"/>
                                        <p:tgtEl>
                                          <p:spTgt spid="172"/>
                                        </p:tgtEl>
                                      </p:cBhvr>
                                    </p:animEffect>
                                    <p:set>
                                      <p:cBhvr>
                                        <p:cTn id="61" fill="hold">
                                          <p:stCondLst>
                                            <p:cond delay="499"/>
                                          </p:stCondLst>
                                        </p:cTn>
                                        <p:tgtEl>
                                          <p:spTgt spid="172"/>
                                        </p:tgtEl>
                                        <p:attrNameLst>
                                          <p:attrName>style.visibility</p:attrName>
                                        </p:attrNameLst>
                                      </p:cBhvr>
                                      <p:to>
                                        <p:strVal val="hidden"/>
                                      </p:to>
                                    </p:set>
                                  </p:childTnLst>
                                </p:cTn>
                              </p:par>
                            </p:childTnLst>
                          </p:cTn>
                        </p:par>
                        <p:par>
                          <p:cTn id="62" fill="hold">
                            <p:stCondLst>
                              <p:cond delay="500"/>
                            </p:stCondLst>
                            <p:childTnLst>
                              <p:par>
                                <p:cTn id="63" presetClass="entr" nodeType="afterEffect" presetSubtype="0" presetID="1" grpId="18" fill="hold">
                                  <p:stCondLst>
                                    <p:cond delay="0"/>
                                  </p:stCondLst>
                                  <p:iterate type="lt" backwards="0">
                                    <p:tmAbs val="100"/>
                                  </p:iterate>
                                  <p:childTnLst>
                                    <p:set>
                                      <p:cBhvr>
                                        <p:cTn id="64" fill="hold"/>
                                        <p:tgtEl>
                                          <p:spTgt spid="1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22" grpId="19" fill="hold">
                                  <p:stCondLst>
                                    <p:cond delay="0"/>
                                  </p:stCondLst>
                                  <p:iterate type="el" backwards="0">
                                    <p:tmAbs val="0"/>
                                  </p:iterate>
                                  <p:childTnLst>
                                    <p:set>
                                      <p:cBhvr>
                                        <p:cTn id="68" fill="hold"/>
                                        <p:tgtEl>
                                          <p:spTgt spid="180"/>
                                        </p:tgtEl>
                                        <p:attrNameLst>
                                          <p:attrName>style.visibility</p:attrName>
                                        </p:attrNameLst>
                                      </p:cBhvr>
                                      <p:to>
                                        <p:strVal val="visible"/>
                                      </p:to>
                                    </p:set>
                                    <p:animEffect filter="wipe(left)" transition="in">
                                      <p:cBhvr>
                                        <p:cTn id="69" dur="10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Class="exit" nodeType="clickEffect" presetSubtype="8" presetID="22" grpId="20" fill="hold">
                                  <p:stCondLst>
                                    <p:cond delay="0"/>
                                  </p:stCondLst>
                                  <p:iterate type="el" backwards="0">
                                    <p:tmAbs val="0"/>
                                  </p:iterate>
                                  <p:childTnLst>
                                    <p:animEffect filter="wipe(left)" transition="out">
                                      <p:cBhvr>
                                        <p:cTn id="73" dur="500" fill="hold"/>
                                        <p:tgtEl>
                                          <p:spTgt spid="173"/>
                                        </p:tgtEl>
                                      </p:cBhvr>
                                    </p:animEffect>
                                    <p:set>
                                      <p:cBhvr>
                                        <p:cTn id="74" fill="hold">
                                          <p:stCondLst>
                                            <p:cond delay="499"/>
                                          </p:stCondLst>
                                        </p:cTn>
                                        <p:tgtEl>
                                          <p:spTgt spid="173"/>
                                        </p:tgtEl>
                                        <p:attrNameLst>
                                          <p:attrName>style.visibility</p:attrName>
                                        </p:attrNameLst>
                                      </p:cBhvr>
                                      <p:to>
                                        <p:strVal val="hidden"/>
                                      </p:to>
                                    </p:set>
                                  </p:childTnLst>
                                </p:cTn>
                              </p:par>
                            </p:childTnLst>
                          </p:cTn>
                        </p:par>
                        <p:par>
                          <p:cTn id="75" fill="hold">
                            <p:stCondLst>
                              <p:cond delay="500"/>
                            </p:stCondLst>
                            <p:childTnLst>
                              <p:par>
                                <p:cTn id="76" presetClass="entr" nodeType="afterEffect" presetSubtype="0" presetID="1" grpId="21" fill="hold">
                                  <p:stCondLst>
                                    <p:cond delay="0"/>
                                  </p:stCondLst>
                                  <p:iterate type="lt" backwards="0">
                                    <p:tmAbs val="100"/>
                                  </p:iterate>
                                  <p:childTnLst>
                                    <p:set>
                                      <p:cBhvr>
                                        <p:cTn id="77" fill="hold"/>
                                        <p:tgtEl>
                                          <p:spTgt spid="18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Class="exit" nodeType="clickEffect" presetSubtype="8" presetID="22" grpId="22" fill="hold">
                                  <p:stCondLst>
                                    <p:cond delay="0"/>
                                  </p:stCondLst>
                                  <p:iterate type="el" backwards="0">
                                    <p:tmAbs val="0"/>
                                  </p:iterate>
                                  <p:childTnLst>
                                    <p:animEffect filter="wipe(left)" transition="out">
                                      <p:cBhvr>
                                        <p:cTn id="81" dur="1000" fill="hold"/>
                                        <p:tgtEl>
                                          <p:spTgt spid="182"/>
                                        </p:tgtEl>
                                      </p:cBhvr>
                                    </p:animEffect>
                                    <p:set>
                                      <p:cBhvr>
                                        <p:cTn id="82" fill="hold">
                                          <p:stCondLst>
                                            <p:cond delay="999"/>
                                          </p:stCondLst>
                                        </p:cTn>
                                        <p:tgtEl>
                                          <p:spTgt spid="182"/>
                                        </p:tgtEl>
                                        <p:attrNameLst>
                                          <p:attrName>style.visibility</p:attrName>
                                        </p:attrNameLst>
                                      </p:cBhvr>
                                      <p:to>
                                        <p:strVal val="hidden"/>
                                      </p:to>
                                    </p:set>
                                  </p:childTnLst>
                                </p:cTn>
                              </p:par>
                            </p:childTnLst>
                          </p:cTn>
                        </p:par>
                        <p:par>
                          <p:cTn id="83" fill="hold">
                            <p:stCondLst>
                              <p:cond delay="1000"/>
                            </p:stCondLst>
                            <p:childTnLst>
                              <p:par>
                                <p:cTn id="84" presetClass="entr" nodeType="afterEffect" presetSubtype="0" presetID="1" grpId="23" fill="hold">
                                  <p:stCondLst>
                                    <p:cond delay="0"/>
                                  </p:stCondLst>
                                  <p:iterate type="lt" backwards="0">
                                    <p:tmAbs val="100"/>
                                  </p:iterate>
                                  <p:childTnLst>
                                    <p:set>
                                      <p:cBhvr>
                                        <p:cTn id="85" fill="hold"/>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9"/>
      <p:bldP build="whole" bldLvl="1" animBg="1" rev="0" advAuto="0" spid="161" grpId="3"/>
      <p:bldP build="whole" bldLvl="1" animBg="1" rev="0" advAuto="0" spid="164" grpId="6"/>
      <p:bldP build="whole" bldLvl="1" animBg="1" rev="0" advAuto="0" spid="172" grpId="1"/>
      <p:bldP build="whole" bldLvl="1" animBg="1" rev="0" advAuto="0" spid="178" grpId="14"/>
      <p:bldP build="whole" bldLvl="1" animBg="1" rev="0" advAuto="0" spid="175" grpId="11"/>
      <p:bldP build="whole" bldLvl="1" animBg="1" rev="0" advAuto="0" spid="166" grpId="7"/>
      <p:bldP build="whole" bldLvl="1" animBg="1" rev="0" advAuto="0" spid="173" grpId="18"/>
      <p:bldP build="whole" bldLvl="1" animBg="1" rev="0" advAuto="0" spid="173" grpId="20"/>
      <p:bldP build="whole" bldLvl="1" animBg="1" rev="0" advAuto="0" spid="181" grpId="23"/>
      <p:bldP build="whole" bldLvl="1" animBg="1" rev="0" advAuto="0" spid="163" grpId="4"/>
      <p:bldP build="whole" bldLvl="1" animBg="1" rev="0" advAuto="0" spid="172" grpId="17"/>
      <p:bldP build="whole" bldLvl="1" animBg="1" rev="0" advAuto="0" spid="180" grpId="19"/>
      <p:bldP build="whole" bldLvl="1" animBg="1" rev="0" advAuto="0" spid="182" grpId="21"/>
      <p:bldP build="whole" bldLvl="1" animBg="1" rev="0" advAuto="0" spid="182" grpId="22"/>
      <p:bldP build="whole" bldLvl="1" animBg="1" rev="0" advAuto="0" spid="177" grpId="15"/>
      <p:bldP build="whole" bldLvl="1" animBg="1" rev="0" advAuto="0" spid="165" grpId="5"/>
      <p:bldP build="whole" bldLvl="1" animBg="1" rev="0" advAuto="0" spid="168" grpId="8"/>
      <p:bldP build="whole" bldLvl="1" animBg="1" rev="0" advAuto="0" spid="169" grpId="10"/>
      <p:bldP build="whole" bldLvl="1" animBg="1" rev="0" advAuto="0" spid="176" grpId="13"/>
      <p:bldP build="whole" bldLvl="1" animBg="1" rev="0" advAuto="0" spid="162" grpId="2"/>
      <p:bldP build="whole" bldLvl="1" animBg="1" rev="0" advAuto="0" spid="174" grpId="12"/>
      <p:bldP build="whole" bldLvl="1" animBg="1" rev="0" advAuto="0" spid="179" grpId="16"/>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185" name="IMG_3879.PNG" descr="IMG_3879.PNG"/>
          <p:cNvPicPr>
            <a:picLocks noChangeAspect="1"/>
          </p:cNvPicPr>
          <p:nvPr/>
        </p:nvPicPr>
        <p:blipFill>
          <a:blip r:embed="rId3">
            <a:extLst/>
          </a:blip>
          <a:stretch>
            <a:fillRect/>
          </a:stretch>
        </p:blipFill>
        <p:spPr>
          <a:xfrm>
            <a:off x="5966802" y="2333679"/>
            <a:ext cx="12450396" cy="6626523"/>
          </a:xfrm>
          <a:prstGeom prst="rect">
            <a:avLst/>
          </a:prstGeom>
          <a:ln w="12700">
            <a:miter lim="400000"/>
          </a:ln>
        </p:spPr>
      </p:pic>
      <p:pic>
        <p:nvPicPr>
          <p:cNvPr id="186" name="IMG_3878.PNG" descr="IMG_3878.PNG"/>
          <p:cNvPicPr>
            <a:picLocks noChangeAspect="1"/>
          </p:cNvPicPr>
          <p:nvPr/>
        </p:nvPicPr>
        <p:blipFill>
          <a:blip r:embed="rId4">
            <a:extLst/>
          </a:blip>
          <a:stretch>
            <a:fillRect/>
          </a:stretch>
        </p:blipFill>
        <p:spPr>
          <a:xfrm>
            <a:off x="5966802" y="2333679"/>
            <a:ext cx="12450396" cy="6626523"/>
          </a:xfrm>
          <a:prstGeom prst="rect">
            <a:avLst/>
          </a:prstGeom>
          <a:ln w="12700">
            <a:miter lim="400000"/>
          </a:ln>
        </p:spPr>
      </p:pic>
      <p:pic>
        <p:nvPicPr>
          <p:cNvPr id="187" name="IMG_3877.PNG" descr="IMG_3877.PNG"/>
          <p:cNvPicPr>
            <a:picLocks noChangeAspect="1"/>
          </p:cNvPicPr>
          <p:nvPr/>
        </p:nvPicPr>
        <p:blipFill>
          <a:blip r:embed="rId5">
            <a:extLst/>
          </a:blip>
          <a:stretch>
            <a:fillRect/>
          </a:stretch>
        </p:blipFill>
        <p:spPr>
          <a:xfrm>
            <a:off x="5966802" y="2333679"/>
            <a:ext cx="12450396" cy="6626523"/>
          </a:xfrm>
          <a:prstGeom prst="rect">
            <a:avLst/>
          </a:prstGeom>
          <a:ln w="12700">
            <a:miter lim="400000"/>
          </a:ln>
        </p:spPr>
      </p:pic>
      <p:pic>
        <p:nvPicPr>
          <p:cNvPr id="188" name="色彩主角 4.png" descr="色彩主角 4.png"/>
          <p:cNvPicPr>
            <a:picLocks noChangeAspect="1"/>
          </p:cNvPicPr>
          <p:nvPr/>
        </p:nvPicPr>
        <p:blipFill>
          <a:blip r:embed="rId6">
            <a:extLst/>
          </a:blip>
          <a:stretch>
            <a:fillRect/>
          </a:stretch>
        </p:blipFill>
        <p:spPr>
          <a:xfrm>
            <a:off x="17375714" y="2480522"/>
            <a:ext cx="6767211" cy="13716001"/>
          </a:xfrm>
          <a:prstGeom prst="rect">
            <a:avLst/>
          </a:prstGeom>
          <a:ln w="12700">
            <a:miter lim="400000"/>
          </a:ln>
        </p:spPr>
      </p:pic>
      <p:pic>
        <p:nvPicPr>
          <p:cNvPr id="189" name="V朘R$~3LVOWC{SUC4.png" descr="V朘R$~3LVOWC{SUC4.png"/>
          <p:cNvPicPr>
            <a:picLocks noChangeAspect="1"/>
          </p:cNvPicPr>
          <p:nvPr/>
        </p:nvPicPr>
        <p:blipFill>
          <a:blip r:embed="rId7">
            <a:extLst/>
          </a:blip>
          <a:stretch>
            <a:fillRect/>
          </a:stretch>
        </p:blipFill>
        <p:spPr>
          <a:xfrm>
            <a:off x="0" y="9377048"/>
            <a:ext cx="24384001" cy="4432301"/>
          </a:xfrm>
          <a:prstGeom prst="rect">
            <a:avLst/>
          </a:prstGeom>
          <a:ln w="12700">
            <a:miter lim="400000"/>
          </a:ln>
        </p:spPr>
      </p:pic>
      <p:sp>
        <p:nvSpPr>
          <p:cNvPr id="190" name="Open the GEIO Edu APP and create a new work. It is clear that we can choose from the above modules to build up our control panel."/>
          <p:cNvSpPr txBox="1"/>
          <p:nvPr/>
        </p:nvSpPr>
        <p:spPr>
          <a:xfrm>
            <a:off x="3675317" y="10775575"/>
            <a:ext cx="17033366"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Open the GEIO Edu APP and create a new work. It is clear that we can choose from the above modules to build up our control panel.</a:t>
            </a:r>
          </a:p>
        </p:txBody>
      </p:sp>
      <p:sp>
        <p:nvSpPr>
          <p:cNvPr id="191" name="Here we take the module “Button” as an example. Choose “Button”, and the icon will appear on the control panel."/>
          <p:cNvSpPr txBox="1"/>
          <p:nvPr/>
        </p:nvSpPr>
        <p:spPr>
          <a:xfrm>
            <a:off x="3675317" y="10775575"/>
            <a:ext cx="17033366"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Here we take the module “Button” as an example. Choose “Button”, and the icon will appear on the control panel.</a:t>
            </a:r>
          </a:p>
        </p:txBody>
      </p:sp>
      <p:sp>
        <p:nvSpPr>
          <p:cNvPr id="192" name="Click the “Button” icon to enter the programming panel."/>
          <p:cNvSpPr txBox="1"/>
          <p:nvPr/>
        </p:nvSpPr>
        <p:spPr>
          <a:xfrm>
            <a:off x="5376417" y="11238616"/>
            <a:ext cx="1363116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Click the “Button” icon to enter the programming panel.</a:t>
            </a:r>
          </a:p>
        </p:txBody>
      </p:sp>
      <p:sp>
        <p:nvSpPr>
          <p:cNvPr id="193" name="The code library is on the left side of the panel, which contains all the code that we can use to programme for GEIO. Let’s take some time to check them out."/>
          <p:cNvSpPr txBox="1"/>
          <p:nvPr/>
        </p:nvSpPr>
        <p:spPr>
          <a:xfrm>
            <a:off x="2533886" y="10775575"/>
            <a:ext cx="19316228"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The code library is on the left side of the panel, which contains all the code that we can use to programme for GEIO. Let’s take some time to check them out.</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185"/>
                                        </p:tgtEl>
                                        <p:attrNameLst>
                                          <p:attrName>style.visibility</p:attrName>
                                        </p:attrNameLst>
                                      </p:cBhvr>
                                      <p:to>
                                        <p:strVal val="visible"/>
                                      </p:to>
                                    </p:set>
                                    <p:animEffect filter="wipe(left)" transition="in">
                                      <p:cBhvr>
                                        <p:cTn id="11" dur="1000"/>
                                        <p:tgtEl>
                                          <p:spTgt spid="185"/>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500" fill="hold"/>
                                        <p:tgtEl>
                                          <p:spTgt spid="190"/>
                                        </p:tgtEl>
                                      </p:cBhvr>
                                    </p:animEffect>
                                    <p:set>
                                      <p:cBhvr>
                                        <p:cTn id="16" fill="hold">
                                          <p:stCondLst>
                                            <p:cond delay="499"/>
                                          </p:stCondLst>
                                        </p:cTn>
                                        <p:tgtEl>
                                          <p:spTgt spid="190"/>
                                        </p:tgtEl>
                                        <p:attrNameLst>
                                          <p:attrName>style.visibility</p:attrName>
                                        </p:attrNameLst>
                                      </p:cBhvr>
                                      <p:to>
                                        <p:strVal val="hidden"/>
                                      </p:to>
                                    </p:set>
                                  </p:childTnLst>
                                </p:cTn>
                              </p:par>
                            </p:childTnLst>
                          </p:cTn>
                        </p:par>
                        <p:par>
                          <p:cTn id="17" fill="hold">
                            <p:stCondLst>
                              <p:cond delay="500"/>
                            </p:stCondLst>
                            <p:childTnLst>
                              <p:par>
                                <p:cTn id="18" presetClass="entr" nodeType="afterEffect" presetSubtype="0" presetID="1" grpId="4" fill="hold">
                                  <p:stCondLst>
                                    <p:cond delay="0"/>
                                  </p:stCondLst>
                                  <p:iterate type="lt" backwards="0">
                                    <p:tmAbs val="100"/>
                                  </p:iterate>
                                  <p:childTnLst>
                                    <p:set>
                                      <p:cBhvr>
                                        <p:cTn id="19" fill="hold"/>
                                        <p:tgtEl>
                                          <p:spTgt spid="19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5" fill="hold">
                                  <p:stCondLst>
                                    <p:cond delay="0"/>
                                  </p:stCondLst>
                                  <p:iterate type="el" backwards="0">
                                    <p:tmAbs val="0"/>
                                  </p:iterate>
                                  <p:childTnLst>
                                    <p:set>
                                      <p:cBhvr>
                                        <p:cTn id="23" fill="hold"/>
                                        <p:tgtEl>
                                          <p:spTgt spid="186"/>
                                        </p:tgtEl>
                                        <p:attrNameLst>
                                          <p:attrName>style.visibility</p:attrName>
                                        </p:attrNameLst>
                                      </p:cBhvr>
                                      <p:to>
                                        <p:strVal val="visible"/>
                                      </p:to>
                                    </p:set>
                                    <p:animEffect filter="wipe(left)" transition="in">
                                      <p:cBhvr>
                                        <p:cTn id="24" dur="10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8" presetID="22" grpId="6" fill="hold">
                                  <p:stCondLst>
                                    <p:cond delay="0"/>
                                  </p:stCondLst>
                                  <p:iterate type="el" backwards="0">
                                    <p:tmAbs val="0"/>
                                  </p:iterate>
                                  <p:childTnLst>
                                    <p:animEffect filter="wipe(left)" transition="out">
                                      <p:cBhvr>
                                        <p:cTn id="28" dur="500" fill="hold"/>
                                        <p:tgtEl>
                                          <p:spTgt spid="191"/>
                                        </p:tgtEl>
                                      </p:cBhvr>
                                    </p:animEffect>
                                    <p:set>
                                      <p:cBhvr>
                                        <p:cTn id="29" fill="hold">
                                          <p:stCondLst>
                                            <p:cond delay="499"/>
                                          </p:stCondLst>
                                        </p:cTn>
                                        <p:tgtEl>
                                          <p:spTgt spid="191"/>
                                        </p:tgtEl>
                                        <p:attrNameLst>
                                          <p:attrName>style.visibility</p:attrName>
                                        </p:attrNameLst>
                                      </p:cBhvr>
                                      <p:to>
                                        <p:strVal val="hidden"/>
                                      </p:to>
                                    </p:set>
                                  </p:childTnLst>
                                </p:cTn>
                              </p:par>
                            </p:childTnLst>
                          </p:cTn>
                        </p:par>
                        <p:par>
                          <p:cTn id="30" fill="hold">
                            <p:stCondLst>
                              <p:cond delay="500"/>
                            </p:stCondLst>
                            <p:childTnLst>
                              <p:par>
                                <p:cTn id="31" presetClass="entr" nodeType="afterEffect" presetSubtype="0" presetID="1" grpId="7" fill="hold">
                                  <p:stCondLst>
                                    <p:cond delay="0"/>
                                  </p:stCondLst>
                                  <p:iterate type="lt" backwards="0">
                                    <p:tmAbs val="100"/>
                                  </p:iterate>
                                  <p:childTnLst>
                                    <p:set>
                                      <p:cBhvr>
                                        <p:cTn id="32" fill="hold"/>
                                        <p:tgtEl>
                                          <p:spTgt spid="1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8" fill="hold">
                                  <p:stCondLst>
                                    <p:cond delay="0"/>
                                  </p:stCondLst>
                                  <p:iterate type="el" backwards="0">
                                    <p:tmAbs val="0"/>
                                  </p:iterate>
                                  <p:childTnLst>
                                    <p:set>
                                      <p:cBhvr>
                                        <p:cTn id="36" fill="hold"/>
                                        <p:tgtEl>
                                          <p:spTgt spid="187"/>
                                        </p:tgtEl>
                                        <p:attrNameLst>
                                          <p:attrName>style.visibility</p:attrName>
                                        </p:attrNameLst>
                                      </p:cBhvr>
                                      <p:to>
                                        <p:strVal val="visible"/>
                                      </p:to>
                                    </p:set>
                                    <p:animEffect filter="wipe(left)" transition="in">
                                      <p:cBhvr>
                                        <p:cTn id="37" dur="1000"/>
                                        <p:tgtEl>
                                          <p:spTgt spid="187"/>
                                        </p:tgtEl>
                                      </p:cBhvr>
                                    </p:animEffect>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8" presetID="22" grpId="9" fill="hold">
                                  <p:stCondLst>
                                    <p:cond delay="0"/>
                                  </p:stCondLst>
                                  <p:iterate type="el" backwards="0">
                                    <p:tmAbs val="0"/>
                                  </p:iterate>
                                  <p:childTnLst>
                                    <p:animEffect filter="wipe(left)" transition="out">
                                      <p:cBhvr>
                                        <p:cTn id="41" dur="500" fill="hold"/>
                                        <p:tgtEl>
                                          <p:spTgt spid="192"/>
                                        </p:tgtEl>
                                      </p:cBhvr>
                                    </p:animEffect>
                                    <p:set>
                                      <p:cBhvr>
                                        <p:cTn id="42" fill="hold">
                                          <p:stCondLst>
                                            <p:cond delay="499"/>
                                          </p:stCondLst>
                                        </p:cTn>
                                        <p:tgtEl>
                                          <p:spTgt spid="192"/>
                                        </p:tgtEl>
                                        <p:attrNameLst>
                                          <p:attrName>style.visibility</p:attrName>
                                        </p:attrNameLst>
                                      </p:cBhvr>
                                      <p:to>
                                        <p:strVal val="hidden"/>
                                      </p:to>
                                    </p:set>
                                  </p:childTnLst>
                                </p:cTn>
                              </p:par>
                            </p:childTnLst>
                          </p:cTn>
                        </p:par>
                        <p:par>
                          <p:cTn id="43" fill="hold">
                            <p:stCondLst>
                              <p:cond delay="500"/>
                            </p:stCondLst>
                            <p:childTnLst>
                              <p:par>
                                <p:cTn id="44" presetClass="entr" nodeType="afterEffect" presetSubtype="0" presetID="1" grpId="10" fill="hold">
                                  <p:stCondLst>
                                    <p:cond delay="0"/>
                                  </p:stCondLst>
                                  <p:iterate type="lt" backwards="0">
                                    <p:tmAbs val="100"/>
                                  </p:iterate>
                                  <p:childTnLst>
                                    <p:set>
                                      <p:cBhvr>
                                        <p:cTn id="45"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P build="whole" bldLvl="1" animBg="1" rev="0" advAuto="0" spid="187" grpId="8"/>
      <p:bldP build="whole" bldLvl="1" animBg="1" rev="0" advAuto="0" spid="192" grpId="7"/>
      <p:bldP build="whole" bldLvl="1" animBg="1" rev="0" advAuto="0" spid="192" grpId="9"/>
      <p:bldP build="whole" bldLvl="1" animBg="1" rev="0" advAuto="0" spid="186" grpId="5"/>
      <p:bldP build="whole" bldLvl="1" animBg="1" rev="0" advAuto="0" spid="193" grpId="10"/>
      <p:bldP build="whole" bldLvl="1" animBg="1" rev="0" advAuto="0" spid="191" grpId="4"/>
      <p:bldP build="whole" bldLvl="1" animBg="1" rev="0" advAuto="0" spid="185" grpId="2"/>
      <p:bldP build="whole" bldLvl="1" animBg="1" rev="0" advAuto="0" spid="191" grpId="6"/>
      <p:bldP build="whole" bldLvl="1" animBg="1" rev="0" advAuto="0" spid="190"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IMG_4118.PNG" descr="IMG_4118.PNG"/>
          <p:cNvPicPr>
            <a:picLocks noChangeAspect="1"/>
          </p:cNvPicPr>
          <p:nvPr/>
        </p:nvPicPr>
        <p:blipFill>
          <a:blip r:embed="rId2">
            <a:extLst/>
          </a:blip>
          <a:stretch>
            <a:fillRect/>
          </a:stretch>
        </p:blipFill>
        <p:spPr>
          <a:xfrm>
            <a:off x="-1" y="369004"/>
            <a:ext cx="24384001" cy="12977992"/>
          </a:xfrm>
          <a:prstGeom prst="rect">
            <a:avLst/>
          </a:prstGeom>
          <a:ln w="12700">
            <a:miter lim="400000"/>
          </a:ln>
        </p:spPr>
      </p:pic>
      <p:sp>
        <p:nvSpPr>
          <p:cNvPr id="196" name="矩形"/>
          <p:cNvSpPr/>
          <p:nvPr/>
        </p:nvSpPr>
        <p:spPr>
          <a:xfrm>
            <a:off x="54310" y="2123367"/>
            <a:ext cx="3781877" cy="1523483"/>
          </a:xfrm>
          <a:prstGeom prst="rect">
            <a:avLst/>
          </a:prstGeom>
          <a:ln w="63500">
            <a:solidFill>
              <a:srgbClr val="AA3D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7" name="线条"/>
          <p:cNvSpPr/>
          <p:nvPr/>
        </p:nvSpPr>
        <p:spPr>
          <a:xfrm>
            <a:off x="3846632" y="2885108"/>
            <a:ext cx="3516475" cy="1"/>
          </a:xfrm>
          <a:prstGeom prst="line">
            <a:avLst/>
          </a:prstGeom>
          <a:ln w="63500">
            <a:solidFill>
              <a:srgbClr val="AA3D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8" name="Starting codes"/>
          <p:cNvSpPr txBox="1"/>
          <p:nvPr/>
        </p:nvSpPr>
        <p:spPr>
          <a:xfrm>
            <a:off x="7340100" y="2530526"/>
            <a:ext cx="3651505"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AA3DFF"/>
                </a:solidFill>
              </a:defRPr>
            </a:lvl1pPr>
          </a:lstStyle>
          <a:p>
            <a:pPr/>
            <a:r>
              <a:t>Starting codes</a:t>
            </a:r>
          </a:p>
        </p:txBody>
      </p:sp>
      <p:sp>
        <p:nvSpPr>
          <p:cNvPr id="199" name="矩形"/>
          <p:cNvSpPr/>
          <p:nvPr/>
        </p:nvSpPr>
        <p:spPr>
          <a:xfrm>
            <a:off x="54310" y="3734649"/>
            <a:ext cx="3781877" cy="1523484"/>
          </a:xfrm>
          <a:prstGeom prst="rect">
            <a:avLst/>
          </a:prstGeom>
          <a:ln w="63500">
            <a:solidFill>
              <a:srgbClr val="FF4A7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0" name="线条"/>
          <p:cNvSpPr/>
          <p:nvPr/>
        </p:nvSpPr>
        <p:spPr>
          <a:xfrm>
            <a:off x="3846632" y="4496391"/>
            <a:ext cx="3516475" cy="1"/>
          </a:xfrm>
          <a:prstGeom prst="line">
            <a:avLst/>
          </a:prstGeom>
          <a:ln w="63500">
            <a:solidFill>
              <a:srgbClr val="FF4A7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1" name="Moving codes"/>
          <p:cNvSpPr txBox="1"/>
          <p:nvPr/>
        </p:nvSpPr>
        <p:spPr>
          <a:xfrm>
            <a:off x="7365412" y="4141808"/>
            <a:ext cx="3510281"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FF4A76"/>
                </a:solidFill>
              </a:defRPr>
            </a:lvl1pPr>
          </a:lstStyle>
          <a:p>
            <a:pPr/>
            <a:r>
              <a:t>Moving codes</a:t>
            </a:r>
          </a:p>
        </p:txBody>
      </p:sp>
      <p:sp>
        <p:nvSpPr>
          <p:cNvPr id="202" name="矩形"/>
          <p:cNvSpPr/>
          <p:nvPr/>
        </p:nvSpPr>
        <p:spPr>
          <a:xfrm>
            <a:off x="54310" y="5345932"/>
            <a:ext cx="3781877" cy="1523483"/>
          </a:xfrm>
          <a:prstGeom prst="rect">
            <a:avLst/>
          </a:prstGeom>
          <a:ln w="63500">
            <a:solidFill>
              <a:srgbClr val="FF85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3" name="线条"/>
          <p:cNvSpPr/>
          <p:nvPr/>
        </p:nvSpPr>
        <p:spPr>
          <a:xfrm>
            <a:off x="3852713" y="6094973"/>
            <a:ext cx="3504314" cy="1"/>
          </a:xfrm>
          <a:prstGeom prst="line">
            <a:avLst/>
          </a:prstGeom>
          <a:ln w="63500">
            <a:solidFill>
              <a:srgbClr val="FF85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4" name="Codes for head motion, combat and HP setting"/>
          <p:cNvSpPr txBox="1"/>
          <p:nvPr/>
        </p:nvSpPr>
        <p:spPr>
          <a:xfrm>
            <a:off x="7352737" y="5753091"/>
            <a:ext cx="114960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FF8500"/>
                </a:solidFill>
              </a:defRPr>
            </a:lvl1pPr>
          </a:lstStyle>
          <a:p>
            <a:pPr/>
            <a:r>
              <a:t>Codes for head motion, combat and HP setting</a:t>
            </a:r>
          </a:p>
        </p:txBody>
      </p:sp>
      <p:sp>
        <p:nvSpPr>
          <p:cNvPr id="205" name="矩形"/>
          <p:cNvSpPr/>
          <p:nvPr/>
        </p:nvSpPr>
        <p:spPr>
          <a:xfrm>
            <a:off x="53603" y="6982614"/>
            <a:ext cx="3781877" cy="1523483"/>
          </a:xfrm>
          <a:prstGeom prst="rect">
            <a:avLst/>
          </a:prstGeom>
          <a:ln w="63500">
            <a:solidFill>
              <a:srgbClr val="FFD9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6" name="线条"/>
          <p:cNvSpPr/>
          <p:nvPr/>
        </p:nvSpPr>
        <p:spPr>
          <a:xfrm>
            <a:off x="3852006" y="7693555"/>
            <a:ext cx="3504314" cy="1"/>
          </a:xfrm>
          <a:prstGeom prst="line">
            <a:avLst/>
          </a:prstGeom>
          <a:ln w="63500">
            <a:solidFill>
              <a:srgbClr val="FFD9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7" name="Codes for lights and sounds"/>
          <p:cNvSpPr txBox="1"/>
          <p:nvPr/>
        </p:nvSpPr>
        <p:spPr>
          <a:xfrm>
            <a:off x="7351542" y="7338972"/>
            <a:ext cx="6915405"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FFD900"/>
                </a:solidFill>
              </a:defRPr>
            </a:lvl1pPr>
          </a:lstStyle>
          <a:p>
            <a:pPr/>
            <a:r>
              <a:t>Codes for lights and sounds</a:t>
            </a:r>
          </a:p>
        </p:txBody>
      </p:sp>
      <p:sp>
        <p:nvSpPr>
          <p:cNvPr id="208" name="矩形"/>
          <p:cNvSpPr/>
          <p:nvPr/>
        </p:nvSpPr>
        <p:spPr>
          <a:xfrm>
            <a:off x="65596" y="8606597"/>
            <a:ext cx="3781877" cy="1523483"/>
          </a:xfrm>
          <a:prstGeom prst="rect">
            <a:avLst/>
          </a:prstGeom>
          <a:ln w="63500">
            <a:solidFill>
              <a:srgbClr val="00B99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9" name="线条"/>
          <p:cNvSpPr/>
          <p:nvPr/>
        </p:nvSpPr>
        <p:spPr>
          <a:xfrm>
            <a:off x="3851299" y="9304838"/>
            <a:ext cx="3504314" cy="1"/>
          </a:xfrm>
          <a:prstGeom prst="line">
            <a:avLst/>
          </a:prstGeom>
          <a:ln w="63500">
            <a:solidFill>
              <a:srgbClr val="00B996"/>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0" name="Codes for detecting and sensing"/>
          <p:cNvSpPr txBox="1"/>
          <p:nvPr/>
        </p:nvSpPr>
        <p:spPr>
          <a:xfrm>
            <a:off x="7342099" y="8950256"/>
            <a:ext cx="798779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0B996"/>
                </a:solidFill>
              </a:defRPr>
            </a:lvl1pPr>
          </a:lstStyle>
          <a:p>
            <a:pPr/>
            <a:r>
              <a:t>Codes for detecting and sensing</a:t>
            </a:r>
          </a:p>
        </p:txBody>
      </p:sp>
      <p:sp>
        <p:nvSpPr>
          <p:cNvPr id="211" name="矩形"/>
          <p:cNvSpPr/>
          <p:nvPr/>
        </p:nvSpPr>
        <p:spPr>
          <a:xfrm>
            <a:off x="65596" y="10217879"/>
            <a:ext cx="3781877" cy="1523483"/>
          </a:xfrm>
          <a:prstGeom prst="rect">
            <a:avLst/>
          </a:prstGeom>
          <a:ln w="63500">
            <a:solidFill>
              <a:srgbClr val="3F8D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2" name="线条"/>
          <p:cNvSpPr/>
          <p:nvPr/>
        </p:nvSpPr>
        <p:spPr>
          <a:xfrm>
            <a:off x="3851299" y="10916120"/>
            <a:ext cx="3504314" cy="1"/>
          </a:xfrm>
          <a:prstGeom prst="line">
            <a:avLst/>
          </a:prstGeom>
          <a:ln w="63500">
            <a:solidFill>
              <a:srgbClr val="3F8D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3" name="Logic control codes"/>
          <p:cNvSpPr txBox="1"/>
          <p:nvPr/>
        </p:nvSpPr>
        <p:spPr>
          <a:xfrm>
            <a:off x="7335273" y="10561538"/>
            <a:ext cx="49301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3F8DFF"/>
                </a:solidFill>
              </a:defRPr>
            </a:lvl1pPr>
          </a:lstStyle>
          <a:p>
            <a:pPr/>
            <a:r>
              <a:t>Logic control codes</a:t>
            </a:r>
          </a:p>
        </p:txBody>
      </p:sp>
      <p:sp>
        <p:nvSpPr>
          <p:cNvPr id="214" name="矩形"/>
          <p:cNvSpPr/>
          <p:nvPr/>
        </p:nvSpPr>
        <p:spPr>
          <a:xfrm>
            <a:off x="65596" y="11816461"/>
            <a:ext cx="3781877" cy="1523483"/>
          </a:xfrm>
          <a:prstGeom prst="rect">
            <a:avLst/>
          </a:prstGeom>
          <a:ln w="63500">
            <a:solidFill>
              <a:srgbClr val="00BEED"/>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5" name="线条"/>
          <p:cNvSpPr/>
          <p:nvPr/>
        </p:nvSpPr>
        <p:spPr>
          <a:xfrm>
            <a:off x="3838599" y="12514702"/>
            <a:ext cx="3504314" cy="1"/>
          </a:xfrm>
          <a:prstGeom prst="line">
            <a:avLst/>
          </a:prstGeom>
          <a:ln w="63500">
            <a:solidFill>
              <a:srgbClr val="00BEED"/>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6" name="Codes for data and variables"/>
          <p:cNvSpPr txBox="1"/>
          <p:nvPr/>
        </p:nvSpPr>
        <p:spPr>
          <a:xfrm>
            <a:off x="7334810" y="12160120"/>
            <a:ext cx="7075425"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0BEED"/>
                </a:solidFill>
              </a:defRPr>
            </a:lvl1pPr>
          </a:lstStyle>
          <a:p>
            <a:pPr/>
            <a:r>
              <a:t>Codes for data and variables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196"/>
                                        </p:tgtEl>
                                        <p:attrNameLst>
                                          <p:attrName>style.visibility</p:attrName>
                                        </p:attrNameLst>
                                      </p:cBhvr>
                                      <p:to>
                                        <p:strVal val="visible"/>
                                      </p:to>
                                    </p:set>
                                    <p:anim calcmode="lin" valueType="num">
                                      <p:cBhvr>
                                        <p:cTn id="7" dur="1000" fill="hold"/>
                                        <p:tgtEl>
                                          <p:spTgt spid="196"/>
                                        </p:tgtEl>
                                        <p:attrNameLst>
                                          <p:attrName>ppt_w</p:attrName>
                                        </p:attrNameLst>
                                      </p:cBhvr>
                                      <p:tavLst>
                                        <p:tav tm="0">
                                          <p:val>
                                            <p:strVal val="4*#ppt_w"/>
                                          </p:val>
                                        </p:tav>
                                        <p:tav tm="100000">
                                          <p:val>
                                            <p:strVal val="#ppt_w"/>
                                          </p:val>
                                        </p:tav>
                                      </p:tavLst>
                                    </p:anim>
                                    <p:anim calcmode="lin" valueType="num">
                                      <p:cBhvr>
                                        <p:cTn id="8" dur="1000" fill="hold"/>
                                        <p:tgtEl>
                                          <p:spTgt spid="19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8" presetID="22" grpId="2" fill="hold">
                                  <p:stCondLst>
                                    <p:cond delay="0"/>
                                  </p:stCondLst>
                                  <p:iterate type="el" backwards="0">
                                    <p:tmAbs val="0"/>
                                  </p:iterate>
                                  <p:childTnLst>
                                    <p:set>
                                      <p:cBhvr>
                                        <p:cTn id="11" fill="hold"/>
                                        <p:tgtEl>
                                          <p:spTgt spid="197"/>
                                        </p:tgtEl>
                                        <p:attrNameLst>
                                          <p:attrName>style.visibility</p:attrName>
                                        </p:attrNameLst>
                                      </p:cBhvr>
                                      <p:to>
                                        <p:strVal val="visible"/>
                                      </p:to>
                                    </p:set>
                                    <p:animEffect filter="wipe(left)" transition="in">
                                      <p:cBhvr>
                                        <p:cTn id="12" dur="500"/>
                                        <p:tgtEl>
                                          <p:spTgt spid="197"/>
                                        </p:tgtEl>
                                      </p:cBhvr>
                                    </p:animEffect>
                                  </p:childTnLst>
                                </p:cTn>
                              </p:par>
                            </p:childTnLst>
                          </p:cTn>
                        </p:par>
                        <p:par>
                          <p:cTn id="13" fill="hold">
                            <p:stCondLst>
                              <p:cond delay="1500"/>
                            </p:stCondLst>
                            <p:childTnLst>
                              <p:par>
                                <p:cTn id="14" presetClass="entr" nodeType="afterEffect" presetSubtype="0" presetID="1" grpId="3" fill="hold">
                                  <p:stCondLst>
                                    <p:cond delay="0"/>
                                  </p:stCondLst>
                                  <p:iterate type="lt" backwards="0">
                                    <p:tmAbs val="100"/>
                                  </p:iterate>
                                  <p:childTnLst>
                                    <p:set>
                                      <p:cBhvr>
                                        <p:cTn id="15" fill="hold"/>
                                        <p:tgtEl>
                                          <p:spTgt spid="1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23" grpId="4" fill="hold">
                                  <p:stCondLst>
                                    <p:cond delay="0"/>
                                  </p:stCondLst>
                                  <p:iterate type="el" backwards="0">
                                    <p:tmAbs val="0"/>
                                  </p:iterate>
                                  <p:childTnLst>
                                    <p:set>
                                      <p:cBhvr>
                                        <p:cTn id="19" fill="hold"/>
                                        <p:tgtEl>
                                          <p:spTgt spid="199"/>
                                        </p:tgtEl>
                                        <p:attrNameLst>
                                          <p:attrName>style.visibility</p:attrName>
                                        </p:attrNameLst>
                                      </p:cBhvr>
                                      <p:to>
                                        <p:strVal val="visible"/>
                                      </p:to>
                                    </p:set>
                                    <p:anim calcmode="lin" valueType="num">
                                      <p:cBhvr>
                                        <p:cTn id="20" dur="1000" fill="hold"/>
                                        <p:tgtEl>
                                          <p:spTgt spid="199"/>
                                        </p:tgtEl>
                                        <p:attrNameLst>
                                          <p:attrName>ppt_w</p:attrName>
                                        </p:attrNameLst>
                                      </p:cBhvr>
                                      <p:tavLst>
                                        <p:tav tm="0">
                                          <p:val>
                                            <p:strVal val="4*#ppt_w"/>
                                          </p:val>
                                        </p:tav>
                                        <p:tav tm="100000">
                                          <p:val>
                                            <p:strVal val="#ppt_w"/>
                                          </p:val>
                                        </p:tav>
                                      </p:tavLst>
                                    </p:anim>
                                    <p:anim calcmode="lin" valueType="num">
                                      <p:cBhvr>
                                        <p:cTn id="21" dur="1000" fill="hold"/>
                                        <p:tgtEl>
                                          <p:spTgt spid="199"/>
                                        </p:tgtEl>
                                        <p:attrNameLst>
                                          <p:attrName>ppt_h</p:attrName>
                                        </p:attrNameLst>
                                      </p:cBhvr>
                                      <p:tavLst>
                                        <p:tav tm="0">
                                          <p:val>
                                            <p:strVal val="4*#ppt_h"/>
                                          </p:val>
                                        </p:tav>
                                        <p:tav tm="100000">
                                          <p:val>
                                            <p:strVal val="#ppt_h"/>
                                          </p:val>
                                        </p:tav>
                                      </p:tavLst>
                                    </p:anim>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200"/>
                                        </p:tgtEl>
                                        <p:attrNameLst>
                                          <p:attrName>style.visibility</p:attrName>
                                        </p:attrNameLst>
                                      </p:cBhvr>
                                      <p:to>
                                        <p:strVal val="visible"/>
                                      </p:to>
                                    </p:set>
                                    <p:animEffect filter="wipe(left)" transition="in">
                                      <p:cBhvr>
                                        <p:cTn id="25" dur="500"/>
                                        <p:tgtEl>
                                          <p:spTgt spid="200"/>
                                        </p:tgtEl>
                                      </p:cBhvr>
                                    </p:animEffect>
                                  </p:childTnLst>
                                </p:cTn>
                              </p:par>
                            </p:childTnLst>
                          </p:cTn>
                        </p:par>
                        <p:par>
                          <p:cTn id="26" fill="hold">
                            <p:stCondLst>
                              <p:cond delay="1500"/>
                            </p:stCondLst>
                            <p:childTnLst>
                              <p:par>
                                <p:cTn id="27" presetClass="entr" nodeType="afterEffect" presetSubtype="0" presetID="1" grpId="6" fill="hold">
                                  <p:stCondLst>
                                    <p:cond delay="0"/>
                                  </p:stCondLst>
                                  <p:iterate type="lt" backwards="0">
                                    <p:tmAbs val="100"/>
                                  </p:iterate>
                                  <p:childTnLst>
                                    <p:set>
                                      <p:cBhvr>
                                        <p:cTn id="28" fill="hold"/>
                                        <p:tgtEl>
                                          <p:spTgt spid="2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23" grpId="7" fill="hold">
                                  <p:stCondLst>
                                    <p:cond delay="0"/>
                                  </p:stCondLst>
                                  <p:iterate type="el" backwards="0">
                                    <p:tmAbs val="0"/>
                                  </p:iterate>
                                  <p:childTnLst>
                                    <p:set>
                                      <p:cBhvr>
                                        <p:cTn id="32" fill="hold"/>
                                        <p:tgtEl>
                                          <p:spTgt spid="202"/>
                                        </p:tgtEl>
                                        <p:attrNameLst>
                                          <p:attrName>style.visibility</p:attrName>
                                        </p:attrNameLst>
                                      </p:cBhvr>
                                      <p:to>
                                        <p:strVal val="visible"/>
                                      </p:to>
                                    </p:set>
                                    <p:anim calcmode="lin" valueType="num">
                                      <p:cBhvr>
                                        <p:cTn id="33" dur="1000" fill="hold"/>
                                        <p:tgtEl>
                                          <p:spTgt spid="202"/>
                                        </p:tgtEl>
                                        <p:attrNameLst>
                                          <p:attrName>ppt_w</p:attrName>
                                        </p:attrNameLst>
                                      </p:cBhvr>
                                      <p:tavLst>
                                        <p:tav tm="0">
                                          <p:val>
                                            <p:strVal val="4*#ppt_w"/>
                                          </p:val>
                                        </p:tav>
                                        <p:tav tm="100000">
                                          <p:val>
                                            <p:strVal val="#ppt_w"/>
                                          </p:val>
                                        </p:tav>
                                      </p:tavLst>
                                    </p:anim>
                                    <p:anim calcmode="lin" valueType="num">
                                      <p:cBhvr>
                                        <p:cTn id="34" dur="1000" fill="hold"/>
                                        <p:tgtEl>
                                          <p:spTgt spid="202"/>
                                        </p:tgtEl>
                                        <p:attrNameLst>
                                          <p:attrName>ppt_h</p:attrName>
                                        </p:attrNameLst>
                                      </p:cBhvr>
                                      <p:tavLst>
                                        <p:tav tm="0">
                                          <p:val>
                                            <p:strVal val="4*#ppt_h"/>
                                          </p:val>
                                        </p:tav>
                                        <p:tav tm="100000">
                                          <p:val>
                                            <p:strVal val="#ppt_h"/>
                                          </p:val>
                                        </p:tav>
                                      </p:tavLst>
                                    </p:anim>
                                  </p:childTnLst>
                                </p:cTn>
                              </p:par>
                            </p:childTnLst>
                          </p:cTn>
                        </p:par>
                        <p:par>
                          <p:cTn id="35" fill="hold">
                            <p:stCondLst>
                              <p:cond delay="1000"/>
                            </p:stCondLst>
                            <p:childTnLst>
                              <p:par>
                                <p:cTn id="36" presetClass="entr" nodeType="afterEffect" presetSubtype="8" presetID="22" grpId="8" fill="hold">
                                  <p:stCondLst>
                                    <p:cond delay="0"/>
                                  </p:stCondLst>
                                  <p:iterate type="el" backwards="0">
                                    <p:tmAbs val="0"/>
                                  </p:iterate>
                                  <p:childTnLst>
                                    <p:set>
                                      <p:cBhvr>
                                        <p:cTn id="37" fill="hold"/>
                                        <p:tgtEl>
                                          <p:spTgt spid="203"/>
                                        </p:tgtEl>
                                        <p:attrNameLst>
                                          <p:attrName>style.visibility</p:attrName>
                                        </p:attrNameLst>
                                      </p:cBhvr>
                                      <p:to>
                                        <p:strVal val="visible"/>
                                      </p:to>
                                    </p:set>
                                    <p:animEffect filter="wipe(left)" transition="in">
                                      <p:cBhvr>
                                        <p:cTn id="38" dur="500"/>
                                        <p:tgtEl>
                                          <p:spTgt spid="203"/>
                                        </p:tgtEl>
                                      </p:cBhvr>
                                    </p:animEffect>
                                  </p:childTnLst>
                                </p:cTn>
                              </p:par>
                            </p:childTnLst>
                          </p:cTn>
                        </p:par>
                        <p:par>
                          <p:cTn id="39" fill="hold">
                            <p:stCondLst>
                              <p:cond delay="1500"/>
                            </p:stCondLst>
                            <p:childTnLst>
                              <p:par>
                                <p:cTn id="40" presetClass="entr" nodeType="afterEffect" presetSubtype="0" presetID="1" grpId="9" fill="hold">
                                  <p:stCondLst>
                                    <p:cond delay="0"/>
                                  </p:stCondLst>
                                  <p:iterate type="lt" backwards="0">
                                    <p:tmAbs val="100"/>
                                  </p:iterate>
                                  <p:childTnLst>
                                    <p:set>
                                      <p:cBhvr>
                                        <p:cTn id="41" fill="hold"/>
                                        <p:tgtEl>
                                          <p:spTgt spid="20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32" presetID="23" grpId="10" fill="hold">
                                  <p:stCondLst>
                                    <p:cond delay="0"/>
                                  </p:stCondLst>
                                  <p:iterate type="el" backwards="0">
                                    <p:tmAbs val="0"/>
                                  </p:iterate>
                                  <p:childTnLst>
                                    <p:set>
                                      <p:cBhvr>
                                        <p:cTn id="45" fill="hold"/>
                                        <p:tgtEl>
                                          <p:spTgt spid="205"/>
                                        </p:tgtEl>
                                        <p:attrNameLst>
                                          <p:attrName>style.visibility</p:attrName>
                                        </p:attrNameLst>
                                      </p:cBhvr>
                                      <p:to>
                                        <p:strVal val="visible"/>
                                      </p:to>
                                    </p:set>
                                    <p:anim calcmode="lin" valueType="num">
                                      <p:cBhvr>
                                        <p:cTn id="46" dur="1000" fill="hold"/>
                                        <p:tgtEl>
                                          <p:spTgt spid="205"/>
                                        </p:tgtEl>
                                        <p:attrNameLst>
                                          <p:attrName>ppt_w</p:attrName>
                                        </p:attrNameLst>
                                      </p:cBhvr>
                                      <p:tavLst>
                                        <p:tav tm="0">
                                          <p:val>
                                            <p:strVal val="4*#ppt_w"/>
                                          </p:val>
                                        </p:tav>
                                        <p:tav tm="100000">
                                          <p:val>
                                            <p:strVal val="#ppt_w"/>
                                          </p:val>
                                        </p:tav>
                                      </p:tavLst>
                                    </p:anim>
                                    <p:anim calcmode="lin" valueType="num">
                                      <p:cBhvr>
                                        <p:cTn id="47" dur="1000" fill="hold"/>
                                        <p:tgtEl>
                                          <p:spTgt spid="205"/>
                                        </p:tgtEl>
                                        <p:attrNameLst>
                                          <p:attrName>ppt_h</p:attrName>
                                        </p:attrNameLst>
                                      </p:cBhvr>
                                      <p:tavLst>
                                        <p:tav tm="0">
                                          <p:val>
                                            <p:strVal val="4*#ppt_h"/>
                                          </p:val>
                                        </p:tav>
                                        <p:tav tm="100000">
                                          <p:val>
                                            <p:strVal val="#ppt_h"/>
                                          </p:val>
                                        </p:tav>
                                      </p:tavLst>
                                    </p:anim>
                                  </p:childTnLst>
                                </p:cTn>
                              </p:par>
                            </p:childTnLst>
                          </p:cTn>
                        </p:par>
                        <p:par>
                          <p:cTn id="48" fill="hold">
                            <p:stCondLst>
                              <p:cond delay="1000"/>
                            </p:stCondLst>
                            <p:childTnLst>
                              <p:par>
                                <p:cTn id="49" presetClass="entr" nodeType="afterEffect" presetSubtype="8" presetID="22" grpId="11" fill="hold">
                                  <p:stCondLst>
                                    <p:cond delay="0"/>
                                  </p:stCondLst>
                                  <p:iterate type="el" backwards="0">
                                    <p:tmAbs val="0"/>
                                  </p:iterate>
                                  <p:childTnLst>
                                    <p:set>
                                      <p:cBhvr>
                                        <p:cTn id="50" fill="hold"/>
                                        <p:tgtEl>
                                          <p:spTgt spid="206"/>
                                        </p:tgtEl>
                                        <p:attrNameLst>
                                          <p:attrName>style.visibility</p:attrName>
                                        </p:attrNameLst>
                                      </p:cBhvr>
                                      <p:to>
                                        <p:strVal val="visible"/>
                                      </p:to>
                                    </p:set>
                                    <p:animEffect filter="wipe(left)" transition="in">
                                      <p:cBhvr>
                                        <p:cTn id="51" dur="500"/>
                                        <p:tgtEl>
                                          <p:spTgt spid="206"/>
                                        </p:tgtEl>
                                      </p:cBhvr>
                                    </p:animEffect>
                                  </p:childTnLst>
                                </p:cTn>
                              </p:par>
                            </p:childTnLst>
                          </p:cTn>
                        </p:par>
                        <p:par>
                          <p:cTn id="52" fill="hold">
                            <p:stCondLst>
                              <p:cond delay="1500"/>
                            </p:stCondLst>
                            <p:childTnLst>
                              <p:par>
                                <p:cTn id="53" presetClass="entr" nodeType="afterEffect" presetSubtype="0" presetID="1" grpId="12" fill="hold">
                                  <p:stCondLst>
                                    <p:cond delay="0"/>
                                  </p:stCondLst>
                                  <p:iterate type="lt" backwards="0">
                                    <p:tmAbs val="100"/>
                                  </p:iterate>
                                  <p:childTnLst>
                                    <p:set>
                                      <p:cBhvr>
                                        <p:cTn id="54" fill="hold"/>
                                        <p:tgtEl>
                                          <p:spTgt spid="2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32" presetID="23" grpId="13" fill="hold">
                                  <p:stCondLst>
                                    <p:cond delay="0"/>
                                  </p:stCondLst>
                                  <p:iterate type="el" backwards="0">
                                    <p:tmAbs val="0"/>
                                  </p:iterate>
                                  <p:childTnLst>
                                    <p:set>
                                      <p:cBhvr>
                                        <p:cTn id="58" fill="hold"/>
                                        <p:tgtEl>
                                          <p:spTgt spid="208"/>
                                        </p:tgtEl>
                                        <p:attrNameLst>
                                          <p:attrName>style.visibility</p:attrName>
                                        </p:attrNameLst>
                                      </p:cBhvr>
                                      <p:to>
                                        <p:strVal val="visible"/>
                                      </p:to>
                                    </p:set>
                                    <p:anim calcmode="lin" valueType="num">
                                      <p:cBhvr>
                                        <p:cTn id="59" dur="1000" fill="hold"/>
                                        <p:tgtEl>
                                          <p:spTgt spid="208"/>
                                        </p:tgtEl>
                                        <p:attrNameLst>
                                          <p:attrName>ppt_w</p:attrName>
                                        </p:attrNameLst>
                                      </p:cBhvr>
                                      <p:tavLst>
                                        <p:tav tm="0">
                                          <p:val>
                                            <p:strVal val="4*#ppt_w"/>
                                          </p:val>
                                        </p:tav>
                                        <p:tav tm="100000">
                                          <p:val>
                                            <p:strVal val="#ppt_w"/>
                                          </p:val>
                                        </p:tav>
                                      </p:tavLst>
                                    </p:anim>
                                    <p:anim calcmode="lin" valueType="num">
                                      <p:cBhvr>
                                        <p:cTn id="60" dur="1000" fill="hold"/>
                                        <p:tgtEl>
                                          <p:spTgt spid="208"/>
                                        </p:tgtEl>
                                        <p:attrNameLst>
                                          <p:attrName>ppt_h</p:attrName>
                                        </p:attrNameLst>
                                      </p:cBhvr>
                                      <p:tavLst>
                                        <p:tav tm="0">
                                          <p:val>
                                            <p:strVal val="4*#ppt_h"/>
                                          </p:val>
                                        </p:tav>
                                        <p:tav tm="100000">
                                          <p:val>
                                            <p:strVal val="#ppt_h"/>
                                          </p:val>
                                        </p:tav>
                                      </p:tavLst>
                                    </p:anim>
                                  </p:childTnLst>
                                </p:cTn>
                              </p:par>
                            </p:childTnLst>
                          </p:cTn>
                        </p:par>
                        <p:par>
                          <p:cTn id="61" fill="hold">
                            <p:stCondLst>
                              <p:cond delay="1000"/>
                            </p:stCondLst>
                            <p:childTnLst>
                              <p:par>
                                <p:cTn id="62" presetClass="entr" nodeType="afterEffect" presetSubtype="8" presetID="22" grpId="14" fill="hold">
                                  <p:stCondLst>
                                    <p:cond delay="0"/>
                                  </p:stCondLst>
                                  <p:iterate type="el" backwards="0">
                                    <p:tmAbs val="0"/>
                                  </p:iterate>
                                  <p:childTnLst>
                                    <p:set>
                                      <p:cBhvr>
                                        <p:cTn id="63" fill="hold"/>
                                        <p:tgtEl>
                                          <p:spTgt spid="209"/>
                                        </p:tgtEl>
                                        <p:attrNameLst>
                                          <p:attrName>style.visibility</p:attrName>
                                        </p:attrNameLst>
                                      </p:cBhvr>
                                      <p:to>
                                        <p:strVal val="visible"/>
                                      </p:to>
                                    </p:set>
                                    <p:animEffect filter="wipe(left)" transition="in">
                                      <p:cBhvr>
                                        <p:cTn id="64" dur="500"/>
                                        <p:tgtEl>
                                          <p:spTgt spid="209"/>
                                        </p:tgtEl>
                                      </p:cBhvr>
                                    </p:animEffect>
                                  </p:childTnLst>
                                </p:cTn>
                              </p:par>
                            </p:childTnLst>
                          </p:cTn>
                        </p:par>
                        <p:par>
                          <p:cTn id="65" fill="hold">
                            <p:stCondLst>
                              <p:cond delay="1500"/>
                            </p:stCondLst>
                            <p:childTnLst>
                              <p:par>
                                <p:cTn id="66" presetClass="entr" nodeType="afterEffect" presetSubtype="0" presetID="1" grpId="15" fill="hold">
                                  <p:stCondLst>
                                    <p:cond delay="0"/>
                                  </p:stCondLst>
                                  <p:iterate type="lt" backwards="0">
                                    <p:tmAbs val="100"/>
                                  </p:iterate>
                                  <p:childTnLst>
                                    <p:set>
                                      <p:cBhvr>
                                        <p:cTn id="67" fill="hold"/>
                                        <p:tgtEl>
                                          <p:spTgt spid="21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32" presetID="23" grpId="16" fill="hold">
                                  <p:stCondLst>
                                    <p:cond delay="0"/>
                                  </p:stCondLst>
                                  <p:iterate type="el" backwards="0">
                                    <p:tmAbs val="0"/>
                                  </p:iterate>
                                  <p:childTnLst>
                                    <p:set>
                                      <p:cBhvr>
                                        <p:cTn id="71" fill="hold"/>
                                        <p:tgtEl>
                                          <p:spTgt spid="211"/>
                                        </p:tgtEl>
                                        <p:attrNameLst>
                                          <p:attrName>style.visibility</p:attrName>
                                        </p:attrNameLst>
                                      </p:cBhvr>
                                      <p:to>
                                        <p:strVal val="visible"/>
                                      </p:to>
                                    </p:set>
                                    <p:anim calcmode="lin" valueType="num">
                                      <p:cBhvr>
                                        <p:cTn id="72" dur="1000" fill="hold"/>
                                        <p:tgtEl>
                                          <p:spTgt spid="211"/>
                                        </p:tgtEl>
                                        <p:attrNameLst>
                                          <p:attrName>ppt_w</p:attrName>
                                        </p:attrNameLst>
                                      </p:cBhvr>
                                      <p:tavLst>
                                        <p:tav tm="0">
                                          <p:val>
                                            <p:strVal val="4*#ppt_w"/>
                                          </p:val>
                                        </p:tav>
                                        <p:tav tm="100000">
                                          <p:val>
                                            <p:strVal val="#ppt_w"/>
                                          </p:val>
                                        </p:tav>
                                      </p:tavLst>
                                    </p:anim>
                                    <p:anim calcmode="lin" valueType="num">
                                      <p:cBhvr>
                                        <p:cTn id="73" dur="1000" fill="hold"/>
                                        <p:tgtEl>
                                          <p:spTgt spid="211"/>
                                        </p:tgtEl>
                                        <p:attrNameLst>
                                          <p:attrName>ppt_h</p:attrName>
                                        </p:attrNameLst>
                                      </p:cBhvr>
                                      <p:tavLst>
                                        <p:tav tm="0">
                                          <p:val>
                                            <p:strVal val="4*#ppt_h"/>
                                          </p:val>
                                        </p:tav>
                                        <p:tav tm="100000">
                                          <p:val>
                                            <p:strVal val="#ppt_h"/>
                                          </p:val>
                                        </p:tav>
                                      </p:tavLst>
                                    </p:anim>
                                  </p:childTnLst>
                                </p:cTn>
                              </p:par>
                            </p:childTnLst>
                          </p:cTn>
                        </p:par>
                        <p:par>
                          <p:cTn id="74" fill="hold">
                            <p:stCondLst>
                              <p:cond delay="1000"/>
                            </p:stCondLst>
                            <p:childTnLst>
                              <p:par>
                                <p:cTn id="75" presetClass="entr" nodeType="afterEffect" presetSubtype="8" presetID="22" grpId="17" fill="hold">
                                  <p:stCondLst>
                                    <p:cond delay="0"/>
                                  </p:stCondLst>
                                  <p:iterate type="el" backwards="0">
                                    <p:tmAbs val="0"/>
                                  </p:iterate>
                                  <p:childTnLst>
                                    <p:set>
                                      <p:cBhvr>
                                        <p:cTn id="76" fill="hold"/>
                                        <p:tgtEl>
                                          <p:spTgt spid="212"/>
                                        </p:tgtEl>
                                        <p:attrNameLst>
                                          <p:attrName>style.visibility</p:attrName>
                                        </p:attrNameLst>
                                      </p:cBhvr>
                                      <p:to>
                                        <p:strVal val="visible"/>
                                      </p:to>
                                    </p:set>
                                    <p:animEffect filter="wipe(left)" transition="in">
                                      <p:cBhvr>
                                        <p:cTn id="77" dur="500"/>
                                        <p:tgtEl>
                                          <p:spTgt spid="212"/>
                                        </p:tgtEl>
                                      </p:cBhvr>
                                    </p:animEffect>
                                  </p:childTnLst>
                                </p:cTn>
                              </p:par>
                            </p:childTnLst>
                          </p:cTn>
                        </p:par>
                        <p:par>
                          <p:cTn id="78" fill="hold">
                            <p:stCondLst>
                              <p:cond delay="1500"/>
                            </p:stCondLst>
                            <p:childTnLst>
                              <p:par>
                                <p:cTn id="79" presetClass="entr" nodeType="afterEffect" presetSubtype="0" presetID="1" grpId="18" fill="hold">
                                  <p:stCondLst>
                                    <p:cond delay="0"/>
                                  </p:stCondLst>
                                  <p:iterate type="lt" backwards="0">
                                    <p:tmAbs val="100"/>
                                  </p:iterate>
                                  <p:childTnLst>
                                    <p:set>
                                      <p:cBhvr>
                                        <p:cTn id="80" fill="hold"/>
                                        <p:tgtEl>
                                          <p:spTgt spid="2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32" presetID="23" grpId="19" fill="hold">
                                  <p:stCondLst>
                                    <p:cond delay="0"/>
                                  </p:stCondLst>
                                  <p:iterate type="el" backwards="0">
                                    <p:tmAbs val="0"/>
                                  </p:iterate>
                                  <p:childTnLst>
                                    <p:set>
                                      <p:cBhvr>
                                        <p:cTn id="84" fill="hold"/>
                                        <p:tgtEl>
                                          <p:spTgt spid="214"/>
                                        </p:tgtEl>
                                        <p:attrNameLst>
                                          <p:attrName>style.visibility</p:attrName>
                                        </p:attrNameLst>
                                      </p:cBhvr>
                                      <p:to>
                                        <p:strVal val="visible"/>
                                      </p:to>
                                    </p:set>
                                    <p:anim calcmode="lin" valueType="num">
                                      <p:cBhvr>
                                        <p:cTn id="85" dur="1000" fill="hold"/>
                                        <p:tgtEl>
                                          <p:spTgt spid="214"/>
                                        </p:tgtEl>
                                        <p:attrNameLst>
                                          <p:attrName>ppt_w</p:attrName>
                                        </p:attrNameLst>
                                      </p:cBhvr>
                                      <p:tavLst>
                                        <p:tav tm="0">
                                          <p:val>
                                            <p:strVal val="4*#ppt_w"/>
                                          </p:val>
                                        </p:tav>
                                        <p:tav tm="100000">
                                          <p:val>
                                            <p:strVal val="#ppt_w"/>
                                          </p:val>
                                        </p:tav>
                                      </p:tavLst>
                                    </p:anim>
                                    <p:anim calcmode="lin" valueType="num">
                                      <p:cBhvr>
                                        <p:cTn id="86" dur="1000" fill="hold"/>
                                        <p:tgtEl>
                                          <p:spTgt spid="214"/>
                                        </p:tgtEl>
                                        <p:attrNameLst>
                                          <p:attrName>ppt_h</p:attrName>
                                        </p:attrNameLst>
                                      </p:cBhvr>
                                      <p:tavLst>
                                        <p:tav tm="0">
                                          <p:val>
                                            <p:strVal val="4*#ppt_h"/>
                                          </p:val>
                                        </p:tav>
                                        <p:tav tm="100000">
                                          <p:val>
                                            <p:strVal val="#ppt_h"/>
                                          </p:val>
                                        </p:tav>
                                      </p:tavLst>
                                    </p:anim>
                                  </p:childTnLst>
                                </p:cTn>
                              </p:par>
                            </p:childTnLst>
                          </p:cTn>
                        </p:par>
                        <p:par>
                          <p:cTn id="87" fill="hold">
                            <p:stCondLst>
                              <p:cond delay="1000"/>
                            </p:stCondLst>
                            <p:childTnLst>
                              <p:par>
                                <p:cTn id="88" presetClass="entr" nodeType="afterEffect" presetSubtype="8" presetID="22" grpId="20" fill="hold">
                                  <p:stCondLst>
                                    <p:cond delay="0"/>
                                  </p:stCondLst>
                                  <p:iterate type="el" backwards="0">
                                    <p:tmAbs val="0"/>
                                  </p:iterate>
                                  <p:childTnLst>
                                    <p:set>
                                      <p:cBhvr>
                                        <p:cTn id="89" fill="hold"/>
                                        <p:tgtEl>
                                          <p:spTgt spid="215"/>
                                        </p:tgtEl>
                                        <p:attrNameLst>
                                          <p:attrName>style.visibility</p:attrName>
                                        </p:attrNameLst>
                                      </p:cBhvr>
                                      <p:to>
                                        <p:strVal val="visible"/>
                                      </p:to>
                                    </p:set>
                                    <p:animEffect filter="wipe(left)" transition="in">
                                      <p:cBhvr>
                                        <p:cTn id="90" dur="500"/>
                                        <p:tgtEl>
                                          <p:spTgt spid="215"/>
                                        </p:tgtEl>
                                      </p:cBhvr>
                                    </p:animEffect>
                                  </p:childTnLst>
                                </p:cTn>
                              </p:par>
                            </p:childTnLst>
                          </p:cTn>
                        </p:par>
                        <p:par>
                          <p:cTn id="91" fill="hold">
                            <p:stCondLst>
                              <p:cond delay="1500"/>
                            </p:stCondLst>
                            <p:childTnLst>
                              <p:par>
                                <p:cTn id="92" presetClass="entr" nodeType="afterEffect" presetSubtype="0" presetID="1" grpId="21" fill="hold">
                                  <p:stCondLst>
                                    <p:cond delay="0"/>
                                  </p:stCondLst>
                                  <p:iterate type="lt" backwards="0">
                                    <p:tmAbs val="100"/>
                                  </p:iterate>
                                  <p:childTnLst>
                                    <p:set>
                                      <p:cBhvr>
                                        <p:cTn id="93" fill="hold"/>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3"/>
      <p:bldP build="whole" bldLvl="1" animBg="1" rev="0" advAuto="0" spid="197" grpId="2"/>
      <p:bldP build="whole" bldLvl="1" animBg="1" rev="0" advAuto="0" spid="199" grpId="4"/>
      <p:bldP build="whole" bldLvl="1" animBg="1" rev="0" advAuto="0" spid="200" grpId="5"/>
      <p:bldP build="whole" bldLvl="1" animBg="1" rev="0" advAuto="0" spid="204" grpId="9"/>
      <p:bldP build="whole" bldLvl="1" animBg="1" rev="0" advAuto="0" spid="212" grpId="17"/>
      <p:bldP build="whole" bldLvl="1" animBg="1" rev="0" advAuto="0" spid="203" grpId="8"/>
      <p:bldP build="whole" bldLvl="1" animBg="1" rev="0" advAuto="0" spid="210" grpId="15"/>
      <p:bldP build="whole" bldLvl="1" animBg="1" rev="0" advAuto="0" spid="211" grpId="16"/>
      <p:bldP build="whole" bldLvl="1" animBg="1" rev="0" advAuto="0" spid="198" grpId="3"/>
      <p:bldP build="whole" bldLvl="1" animBg="1" rev="0" advAuto="0" spid="201" grpId="6"/>
      <p:bldP build="whole" bldLvl="1" animBg="1" rev="0" advAuto="0" spid="206" grpId="11"/>
      <p:bldP build="whole" bldLvl="1" animBg="1" rev="0" advAuto="0" spid="216" grpId="21"/>
      <p:bldP build="whole" bldLvl="1" animBg="1" rev="0" advAuto="0" spid="205" grpId="10"/>
      <p:bldP build="whole" bldLvl="1" animBg="1" rev="0" advAuto="0" spid="196" grpId="1"/>
      <p:bldP build="whole" bldLvl="1" animBg="1" rev="0" advAuto="0" spid="213" grpId="18"/>
      <p:bldP build="whole" bldLvl="1" animBg="1" rev="0" advAuto="0" spid="214" grpId="19"/>
      <p:bldP build="whole" bldLvl="1" animBg="1" rev="0" advAuto="0" spid="215" grpId="20"/>
      <p:bldP build="whole" bldLvl="1" animBg="1" rev="0" advAuto="0" spid="207" grpId="12"/>
      <p:bldP build="whole" bldLvl="1" animBg="1" rev="0" advAuto="0" spid="202" grpId="7"/>
      <p:bldP build="whole" bldLvl="1" animBg="1" rev="0" advAuto="0" spid="209" grpId="1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19" name="IMG_4126.PNG" descr="IMG_4126.PNG"/>
          <p:cNvPicPr>
            <a:picLocks noChangeAspect="1"/>
          </p:cNvPicPr>
          <p:nvPr/>
        </p:nvPicPr>
        <p:blipFill>
          <a:blip r:embed="rId3">
            <a:extLst/>
          </a:blip>
          <a:stretch>
            <a:fillRect/>
          </a:stretch>
        </p:blipFill>
        <p:spPr>
          <a:xfrm>
            <a:off x="6301758" y="2511953"/>
            <a:ext cx="11780484" cy="6269974"/>
          </a:xfrm>
          <a:prstGeom prst="rect">
            <a:avLst/>
          </a:prstGeom>
          <a:ln w="12700">
            <a:miter lim="400000"/>
          </a:ln>
        </p:spPr>
      </p:pic>
      <p:pic>
        <p:nvPicPr>
          <p:cNvPr id="220"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221"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222" name="Now let’s programme and make GEIO move!"/>
          <p:cNvSpPr txBox="1"/>
          <p:nvPr/>
        </p:nvSpPr>
        <p:spPr>
          <a:xfrm>
            <a:off x="6778751" y="11238616"/>
            <a:ext cx="1082649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Now let’s programme and make GEIO move!</a:t>
            </a:r>
          </a:p>
        </p:txBody>
      </p:sp>
      <p:sp>
        <p:nvSpPr>
          <p:cNvPr id="223" name="矩形"/>
          <p:cNvSpPr/>
          <p:nvPr/>
        </p:nvSpPr>
        <p:spPr>
          <a:xfrm>
            <a:off x="8978302" y="4520586"/>
            <a:ext cx="3115401" cy="1027854"/>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4" name="We can find two purple codes in the “Event” toolkit:…"/>
          <p:cNvSpPr txBox="1"/>
          <p:nvPr/>
        </p:nvSpPr>
        <p:spPr>
          <a:xfrm>
            <a:off x="5760466" y="10775575"/>
            <a:ext cx="1286306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 can find two purple codes in the “Event” toolkit:</a:t>
            </a:r>
          </a:p>
          <a:p>
            <a:pPr>
              <a:lnSpc>
                <a:spcPct val="150000"/>
              </a:lnSpc>
              <a:defRPr sz="4000">
                <a:solidFill>
                  <a:srgbClr val="41CAD0"/>
                </a:solidFill>
              </a:defRPr>
            </a:pPr>
            <a:r>
              <a:t>“When button pressed” and “When button released”.</a:t>
            </a:r>
          </a:p>
        </p:txBody>
      </p:sp>
      <p:sp>
        <p:nvSpPr>
          <p:cNvPr id="225" name="矩形"/>
          <p:cNvSpPr/>
          <p:nvPr/>
        </p:nvSpPr>
        <p:spPr>
          <a:xfrm>
            <a:off x="12826086" y="4520586"/>
            <a:ext cx="3115401" cy="1027854"/>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26" name="IMG_4119.PNG" descr="IMG_4119.PNG"/>
          <p:cNvPicPr>
            <a:picLocks noChangeAspect="1"/>
          </p:cNvPicPr>
          <p:nvPr/>
        </p:nvPicPr>
        <p:blipFill>
          <a:blip r:embed="rId6">
            <a:extLst/>
          </a:blip>
          <a:stretch>
            <a:fillRect/>
          </a:stretch>
        </p:blipFill>
        <p:spPr>
          <a:xfrm>
            <a:off x="6301757" y="2511953"/>
            <a:ext cx="11780486" cy="6269974"/>
          </a:xfrm>
          <a:prstGeom prst="rect">
            <a:avLst/>
          </a:prstGeom>
          <a:ln w="12700">
            <a:miter lim="400000"/>
          </a:ln>
        </p:spPr>
      </p:pic>
      <p:pic>
        <p:nvPicPr>
          <p:cNvPr id="227" name="IMG_4121.PNG" descr="IMG_4121.PNG"/>
          <p:cNvPicPr>
            <a:picLocks noChangeAspect="1"/>
          </p:cNvPicPr>
          <p:nvPr/>
        </p:nvPicPr>
        <p:blipFill>
          <a:blip r:embed="rId7">
            <a:extLst/>
          </a:blip>
          <a:stretch>
            <a:fillRect/>
          </a:stretch>
        </p:blipFill>
        <p:spPr>
          <a:xfrm>
            <a:off x="6301757" y="2511953"/>
            <a:ext cx="11780486" cy="6269974"/>
          </a:xfrm>
          <a:prstGeom prst="rect">
            <a:avLst/>
          </a:prstGeom>
          <a:ln w="12700">
            <a:miter lim="400000"/>
          </a:ln>
        </p:spPr>
      </p:pic>
      <p:sp>
        <p:nvSpPr>
          <p:cNvPr id="228" name="线条"/>
          <p:cNvSpPr/>
          <p:nvPr/>
        </p:nvSpPr>
        <p:spPr>
          <a:xfrm>
            <a:off x="8912669" y="4559245"/>
            <a:ext cx="1" cy="3301480"/>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29" name="Take a look at the above programme. When start, the programme will execute the codes…"/>
          <p:cNvSpPr txBox="1"/>
          <p:nvPr/>
        </p:nvSpPr>
        <p:spPr>
          <a:xfrm>
            <a:off x="1406906" y="10775575"/>
            <a:ext cx="2157018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Take a look at the above programme. When start, the programme will execute the codes</a:t>
            </a:r>
          </a:p>
          <a:p>
            <a:pPr>
              <a:lnSpc>
                <a:spcPct val="150000"/>
              </a:lnSpc>
              <a:defRPr sz="4000">
                <a:solidFill>
                  <a:srgbClr val="41CAD0"/>
                </a:solidFill>
              </a:defRPr>
            </a:pPr>
            <a:r>
              <a:t>one by one from the top to the bottom. This is the sequential structure.</a:t>
            </a:r>
          </a:p>
        </p:txBody>
      </p:sp>
      <p:sp>
        <p:nvSpPr>
          <p:cNvPr id="230" name="In the “Move” toolkit, we can find codes that control the movement and turning…"/>
          <p:cNvSpPr txBox="1"/>
          <p:nvPr/>
        </p:nvSpPr>
        <p:spPr>
          <a:xfrm>
            <a:off x="2277364" y="10312534"/>
            <a:ext cx="19829273"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50000"/>
              </a:lnSpc>
              <a:defRPr sz="4000">
                <a:solidFill>
                  <a:srgbClr val="41CAD0"/>
                </a:solidFill>
              </a:defRPr>
            </a:pPr>
            <a:r>
              <a:t>In the “Move” toolkit, we can find codes that control the movement and turning </a:t>
            </a:r>
          </a:p>
          <a:p>
            <a:pPr algn="l">
              <a:lnSpc>
                <a:spcPct val="150000"/>
              </a:lnSpc>
              <a:defRPr sz="4000">
                <a:solidFill>
                  <a:srgbClr val="41CAD0"/>
                </a:solidFill>
              </a:defRPr>
            </a:pPr>
            <a:r>
              <a:t>in different directions. Different from the codes in the “Event” toolkit, the “Move” </a:t>
            </a:r>
          </a:p>
          <a:p>
            <a:pPr>
              <a:lnSpc>
                <a:spcPct val="150000"/>
              </a:lnSpc>
              <a:defRPr sz="4000">
                <a:solidFill>
                  <a:srgbClr val="41CAD0"/>
                </a:solidFill>
              </a:defRPr>
            </a:pPr>
            <a:r>
              <a:t>codes can be attached to other codes, thus they are the functioning codes.</a:t>
            </a:r>
          </a:p>
        </p:txBody>
      </p:sp>
      <p:sp>
        <p:nvSpPr>
          <p:cNvPr id="231" name="Carefully observe these two codes. These kind of codes cannot be…"/>
          <p:cNvSpPr txBox="1"/>
          <p:nvPr/>
        </p:nvSpPr>
        <p:spPr>
          <a:xfrm>
            <a:off x="3822954" y="10312534"/>
            <a:ext cx="16738093"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50000"/>
              </a:lnSpc>
              <a:defRPr sz="4000">
                <a:solidFill>
                  <a:srgbClr val="41CAD0"/>
                </a:solidFill>
              </a:defRPr>
            </a:pPr>
            <a:r>
              <a:t>Carefully observe these two codes. These kind of codes cannot be </a:t>
            </a:r>
          </a:p>
          <a:p>
            <a:pPr algn="l">
              <a:lnSpc>
                <a:spcPct val="150000"/>
              </a:lnSpc>
              <a:defRPr sz="4000">
                <a:solidFill>
                  <a:srgbClr val="41CAD0"/>
                </a:solidFill>
              </a:defRPr>
            </a:pPr>
            <a:r>
              <a:t>attached to other codes. Actually these are the starting codes of the</a:t>
            </a:r>
          </a:p>
          <a:p>
            <a:pPr algn="l">
              <a:lnSpc>
                <a:spcPct val="150000"/>
              </a:lnSpc>
              <a:defRPr sz="4000">
                <a:solidFill>
                  <a:srgbClr val="41CAD0"/>
                </a:solidFill>
              </a:defRPr>
            </a:pPr>
            <a:r>
              <a:t>programme. A programme will always start from such codes.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19"/>
                                        </p:tgtEl>
                                        <p:attrNameLst>
                                          <p:attrName>style.visibility</p:attrName>
                                        </p:attrNameLst>
                                      </p:cBhvr>
                                      <p:to>
                                        <p:strVal val="visible"/>
                                      </p:to>
                                    </p:set>
                                    <p:animEffect filter="wipe(left)" transition="in">
                                      <p:cBhvr>
                                        <p:cTn id="11" dur="1000"/>
                                        <p:tgtEl>
                                          <p:spTgt spid="219"/>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223"/>
                                        </p:tgtEl>
                                        <p:attrNameLst>
                                          <p:attrName>style.visibility</p:attrName>
                                        </p:attrNameLst>
                                      </p:cBhvr>
                                      <p:to>
                                        <p:strVal val="visible"/>
                                      </p:to>
                                    </p:set>
                                    <p:anim calcmode="lin" valueType="num">
                                      <p:cBhvr>
                                        <p:cTn id="15" dur="1000" fill="hold"/>
                                        <p:tgtEl>
                                          <p:spTgt spid="223"/>
                                        </p:tgtEl>
                                        <p:attrNameLst>
                                          <p:attrName>ppt_w</p:attrName>
                                        </p:attrNameLst>
                                      </p:cBhvr>
                                      <p:tavLst>
                                        <p:tav tm="0">
                                          <p:val>
                                            <p:strVal val="4*#ppt_w"/>
                                          </p:val>
                                        </p:tav>
                                        <p:tav tm="100000">
                                          <p:val>
                                            <p:strVal val="#ppt_w"/>
                                          </p:val>
                                        </p:tav>
                                      </p:tavLst>
                                    </p:anim>
                                    <p:anim calcmode="lin" valueType="num">
                                      <p:cBhvr>
                                        <p:cTn id="16" dur="1000" fill="hold"/>
                                        <p:tgtEl>
                                          <p:spTgt spid="223"/>
                                        </p:tgtEl>
                                        <p:attrNameLst>
                                          <p:attrName>ppt_h</p:attrName>
                                        </p:attrNameLst>
                                      </p:cBhvr>
                                      <p:tavLst>
                                        <p:tav tm="0">
                                          <p:val>
                                            <p:strVal val="4*#ppt_h"/>
                                          </p:val>
                                        </p:tav>
                                        <p:tav tm="100000">
                                          <p:val>
                                            <p:strVal val="#ppt_h"/>
                                          </p:val>
                                        </p:tav>
                                      </p:tavLst>
                                    </p:anim>
                                  </p:childTnLst>
                                </p:cTn>
                              </p:par>
                            </p:childTnLst>
                          </p:cTn>
                        </p:par>
                        <p:par>
                          <p:cTn id="17" fill="hold">
                            <p:stCondLst>
                              <p:cond delay="2000"/>
                            </p:stCondLst>
                            <p:childTnLst>
                              <p:par>
                                <p:cTn id="18" presetClass="entr" nodeType="afterEffect" presetSubtype="32" presetID="23" grpId="4" fill="hold">
                                  <p:stCondLst>
                                    <p:cond delay="0"/>
                                  </p:stCondLst>
                                  <p:iterate type="el" backwards="0">
                                    <p:tmAbs val="0"/>
                                  </p:iterate>
                                  <p:childTnLst>
                                    <p:set>
                                      <p:cBhvr>
                                        <p:cTn id="19" fill="hold"/>
                                        <p:tgtEl>
                                          <p:spTgt spid="225"/>
                                        </p:tgtEl>
                                        <p:attrNameLst>
                                          <p:attrName>style.visibility</p:attrName>
                                        </p:attrNameLst>
                                      </p:cBhvr>
                                      <p:to>
                                        <p:strVal val="visible"/>
                                      </p:to>
                                    </p:set>
                                    <p:anim calcmode="lin" valueType="num">
                                      <p:cBhvr>
                                        <p:cTn id="20" dur="1000" fill="hold"/>
                                        <p:tgtEl>
                                          <p:spTgt spid="225"/>
                                        </p:tgtEl>
                                        <p:attrNameLst>
                                          <p:attrName>ppt_w</p:attrName>
                                        </p:attrNameLst>
                                      </p:cBhvr>
                                      <p:tavLst>
                                        <p:tav tm="0">
                                          <p:val>
                                            <p:strVal val="4*#ppt_w"/>
                                          </p:val>
                                        </p:tav>
                                        <p:tav tm="100000">
                                          <p:val>
                                            <p:strVal val="#ppt_w"/>
                                          </p:val>
                                        </p:tav>
                                      </p:tavLst>
                                    </p:anim>
                                    <p:anim calcmode="lin" valueType="num">
                                      <p:cBhvr>
                                        <p:cTn id="21" dur="1000" fill="hold"/>
                                        <p:tgtEl>
                                          <p:spTgt spid="225"/>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Class="exit" nodeType="clickEffect" presetSubtype="8" presetID="22" grpId="5" fill="hold">
                                  <p:stCondLst>
                                    <p:cond delay="0"/>
                                  </p:stCondLst>
                                  <p:iterate type="el" backwards="0">
                                    <p:tmAbs val="0"/>
                                  </p:iterate>
                                  <p:childTnLst>
                                    <p:animEffect filter="wipe(left)" transition="out">
                                      <p:cBhvr>
                                        <p:cTn id="25" dur="1000" fill="hold"/>
                                        <p:tgtEl>
                                          <p:spTgt spid="224"/>
                                        </p:tgtEl>
                                      </p:cBhvr>
                                    </p:animEffect>
                                    <p:set>
                                      <p:cBhvr>
                                        <p:cTn id="26" fill="hold">
                                          <p:stCondLst>
                                            <p:cond delay="999"/>
                                          </p:stCondLst>
                                        </p:cTn>
                                        <p:tgtEl>
                                          <p:spTgt spid="224"/>
                                        </p:tgtEl>
                                        <p:attrNameLst>
                                          <p:attrName>style.visibility</p:attrName>
                                        </p:attrNameLst>
                                      </p:cBhvr>
                                      <p:to>
                                        <p:strVal val="hidden"/>
                                      </p:to>
                                    </p:set>
                                  </p:childTnLst>
                                </p:cTn>
                              </p:par>
                            </p:childTnLst>
                          </p:cTn>
                        </p:par>
                        <p:par>
                          <p:cTn id="27" fill="hold">
                            <p:stCondLst>
                              <p:cond delay="1000"/>
                            </p:stCondLst>
                            <p:childTnLst>
                              <p:par>
                                <p:cTn id="28" presetClass="entr" nodeType="afterEffect" presetSubtype="0" presetID="1" grpId="6" fill="hold">
                                  <p:stCondLst>
                                    <p:cond delay="0"/>
                                  </p:stCondLst>
                                  <p:iterate type="lt" backwards="0">
                                    <p:tmAbs val="100"/>
                                  </p:iterate>
                                  <p:childTnLst>
                                    <p:set>
                                      <p:cBhvr>
                                        <p:cTn id="29" fill="hold"/>
                                        <p:tgtEl>
                                          <p:spTgt spid="2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8" presetID="22" grpId="7" fill="hold">
                                  <p:stCondLst>
                                    <p:cond delay="0"/>
                                  </p:stCondLst>
                                  <p:iterate type="el" backwards="0">
                                    <p:tmAbs val="0"/>
                                  </p:iterate>
                                  <p:childTnLst>
                                    <p:animEffect filter="wipe(left)" transition="out">
                                      <p:cBhvr>
                                        <p:cTn id="33" dur="1000" fill="hold"/>
                                        <p:tgtEl>
                                          <p:spTgt spid="231"/>
                                        </p:tgtEl>
                                      </p:cBhvr>
                                    </p:animEffect>
                                    <p:set>
                                      <p:cBhvr>
                                        <p:cTn id="34" fill="hold">
                                          <p:stCondLst>
                                            <p:cond delay="999"/>
                                          </p:stCondLst>
                                        </p:cTn>
                                        <p:tgtEl>
                                          <p:spTgt spid="231"/>
                                        </p:tgtEl>
                                        <p:attrNameLst>
                                          <p:attrName>style.visibility</p:attrName>
                                        </p:attrNameLst>
                                      </p:cBhvr>
                                      <p:to>
                                        <p:strVal val="hidden"/>
                                      </p:to>
                                    </p:set>
                                  </p:childTnLst>
                                </p:cTn>
                              </p:par>
                            </p:childTnLst>
                          </p:cTn>
                        </p:par>
                        <p:par>
                          <p:cTn id="35" fill="hold">
                            <p:stCondLst>
                              <p:cond delay="1000"/>
                            </p:stCondLst>
                            <p:childTnLst>
                              <p:par>
                                <p:cTn id="36" presetClass="entr" nodeType="afterEffect" presetSubtype="8" presetID="22" grpId="8" fill="hold">
                                  <p:stCondLst>
                                    <p:cond delay="0"/>
                                  </p:stCondLst>
                                  <p:iterate type="el" backwards="0">
                                    <p:tmAbs val="0"/>
                                  </p:iterate>
                                  <p:childTnLst>
                                    <p:set>
                                      <p:cBhvr>
                                        <p:cTn id="37" fill="hold"/>
                                        <p:tgtEl>
                                          <p:spTgt spid="226"/>
                                        </p:tgtEl>
                                        <p:attrNameLst>
                                          <p:attrName>style.visibility</p:attrName>
                                        </p:attrNameLst>
                                      </p:cBhvr>
                                      <p:to>
                                        <p:strVal val="visible"/>
                                      </p:to>
                                    </p:set>
                                    <p:animEffect filter="wipe(left)" transition="in">
                                      <p:cBhvr>
                                        <p:cTn id="38" dur="1000"/>
                                        <p:tgtEl>
                                          <p:spTgt spid="226"/>
                                        </p:tgtEl>
                                      </p:cBhvr>
                                    </p:animEffect>
                                  </p:childTnLst>
                                </p:cTn>
                              </p:par>
                            </p:childTnLst>
                          </p:cTn>
                        </p:par>
                        <p:par>
                          <p:cTn id="39" fill="hold">
                            <p:stCondLst>
                              <p:cond delay="2000"/>
                            </p:stCondLst>
                            <p:childTnLst>
                              <p:par>
                                <p:cTn id="40" presetClass="entr" nodeType="afterEffect" presetSubtype="0" presetID="1" grpId="9" fill="hold">
                                  <p:stCondLst>
                                    <p:cond delay="0"/>
                                  </p:stCondLst>
                                  <p:iterate type="lt" backwards="0">
                                    <p:tmAbs val="100"/>
                                  </p:iterate>
                                  <p:childTnLst>
                                    <p:set>
                                      <p:cBhvr>
                                        <p:cTn id="41" fill="hold"/>
                                        <p:tgtEl>
                                          <p:spTgt spid="2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xit" nodeType="clickEffect" presetSubtype="8" presetID="22" grpId="10" fill="hold">
                                  <p:stCondLst>
                                    <p:cond delay="0"/>
                                  </p:stCondLst>
                                  <p:iterate type="el" backwards="0">
                                    <p:tmAbs val="0"/>
                                  </p:iterate>
                                  <p:childTnLst>
                                    <p:animEffect filter="wipe(left)" transition="out">
                                      <p:cBhvr>
                                        <p:cTn id="45" dur="1000" fill="hold"/>
                                        <p:tgtEl>
                                          <p:spTgt spid="230"/>
                                        </p:tgtEl>
                                      </p:cBhvr>
                                    </p:animEffect>
                                    <p:set>
                                      <p:cBhvr>
                                        <p:cTn id="46" fill="hold">
                                          <p:stCondLst>
                                            <p:cond delay="999"/>
                                          </p:stCondLst>
                                        </p:cTn>
                                        <p:tgtEl>
                                          <p:spTgt spid="230"/>
                                        </p:tgtEl>
                                        <p:attrNameLst>
                                          <p:attrName>style.visibility</p:attrName>
                                        </p:attrNameLst>
                                      </p:cBhvr>
                                      <p:to>
                                        <p:strVal val="hidden"/>
                                      </p:to>
                                    </p:set>
                                  </p:childTnLst>
                                </p:cTn>
                              </p:par>
                            </p:childTnLst>
                          </p:cTn>
                        </p:par>
                        <p:par>
                          <p:cTn id="47" fill="hold">
                            <p:stCondLst>
                              <p:cond delay="1000"/>
                            </p:stCondLst>
                            <p:childTnLst>
                              <p:par>
                                <p:cTn id="48" presetClass="entr" nodeType="afterEffect" presetSubtype="8" presetID="22" grpId="11" fill="hold">
                                  <p:stCondLst>
                                    <p:cond delay="0"/>
                                  </p:stCondLst>
                                  <p:iterate type="el" backwards="0">
                                    <p:tmAbs val="0"/>
                                  </p:iterate>
                                  <p:childTnLst>
                                    <p:set>
                                      <p:cBhvr>
                                        <p:cTn id="49" fill="hold"/>
                                        <p:tgtEl>
                                          <p:spTgt spid="227"/>
                                        </p:tgtEl>
                                        <p:attrNameLst>
                                          <p:attrName>style.visibility</p:attrName>
                                        </p:attrNameLst>
                                      </p:cBhvr>
                                      <p:to>
                                        <p:strVal val="visible"/>
                                      </p:to>
                                    </p:set>
                                    <p:animEffect filter="wipe(left)" transition="in">
                                      <p:cBhvr>
                                        <p:cTn id="50" dur="1000"/>
                                        <p:tgtEl>
                                          <p:spTgt spid="227"/>
                                        </p:tgtEl>
                                      </p:cBhvr>
                                    </p:animEffect>
                                  </p:childTnLst>
                                </p:cTn>
                              </p:par>
                            </p:childTnLst>
                          </p:cTn>
                        </p:par>
                        <p:par>
                          <p:cTn id="51" fill="hold">
                            <p:stCondLst>
                              <p:cond delay="2000"/>
                            </p:stCondLst>
                            <p:childTnLst>
                              <p:par>
                                <p:cTn id="52" presetClass="entr" nodeType="afterEffect" presetSubtype="1" presetID="22" grpId="12" fill="hold">
                                  <p:stCondLst>
                                    <p:cond delay="0"/>
                                  </p:stCondLst>
                                  <p:iterate type="el" backwards="0">
                                    <p:tmAbs val="0"/>
                                  </p:iterate>
                                  <p:childTnLst>
                                    <p:set>
                                      <p:cBhvr>
                                        <p:cTn id="53" fill="hold"/>
                                        <p:tgtEl>
                                          <p:spTgt spid="228"/>
                                        </p:tgtEl>
                                        <p:attrNameLst>
                                          <p:attrName>style.visibility</p:attrName>
                                        </p:attrNameLst>
                                      </p:cBhvr>
                                      <p:to>
                                        <p:strVal val="visible"/>
                                      </p:to>
                                    </p:set>
                                    <p:animEffect filter="wipe(up)" transition="in">
                                      <p:cBhvr>
                                        <p:cTn id="54" dur="1000"/>
                                        <p:tgtEl>
                                          <p:spTgt spid="228"/>
                                        </p:tgtEl>
                                      </p:cBhvr>
                                    </p:animEffect>
                                  </p:childTnLst>
                                </p:cTn>
                              </p:par>
                            </p:childTnLst>
                          </p:cTn>
                        </p:par>
                        <p:par>
                          <p:cTn id="55" fill="hold">
                            <p:stCondLst>
                              <p:cond delay="3000"/>
                            </p:stCondLst>
                            <p:childTnLst>
                              <p:par>
                                <p:cTn id="56" presetClass="entr" nodeType="afterEffect" presetSubtype="0" presetID="1" grpId="13" fill="hold">
                                  <p:stCondLst>
                                    <p:cond delay="0"/>
                                  </p:stCondLst>
                                  <p:iterate type="lt" backwards="0">
                                    <p:tmAbs val="100"/>
                                  </p:iterate>
                                  <p:childTnLst>
                                    <p:set>
                                      <p:cBhvr>
                                        <p:cTn id="57" fill="hold"/>
                                        <p:tgtEl>
                                          <p:spTgt spid="2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Class="exit" nodeType="clickEffect" presetSubtype="8" presetID="22" grpId="14" fill="hold">
                                  <p:stCondLst>
                                    <p:cond delay="0"/>
                                  </p:stCondLst>
                                  <p:iterate type="el" backwards="0">
                                    <p:tmAbs val="0"/>
                                  </p:iterate>
                                  <p:childTnLst>
                                    <p:animEffect filter="wipe(left)" transition="out">
                                      <p:cBhvr>
                                        <p:cTn id="61" dur="1000" fill="hold"/>
                                        <p:tgtEl>
                                          <p:spTgt spid="229"/>
                                        </p:tgtEl>
                                      </p:cBhvr>
                                    </p:animEffect>
                                    <p:set>
                                      <p:cBhvr>
                                        <p:cTn id="62" fill="hold">
                                          <p:stCondLst>
                                            <p:cond delay="999"/>
                                          </p:stCondLst>
                                        </p:cTn>
                                        <p:tgtEl>
                                          <p:spTgt spid="229"/>
                                        </p:tgtEl>
                                        <p:attrNameLst>
                                          <p:attrName>style.visibility</p:attrName>
                                        </p:attrNameLst>
                                      </p:cBhvr>
                                      <p:to>
                                        <p:strVal val="hidden"/>
                                      </p:to>
                                    </p:set>
                                  </p:childTnLst>
                                </p:cTn>
                              </p:par>
                            </p:childTnLst>
                          </p:cTn>
                        </p:par>
                        <p:par>
                          <p:cTn id="63" fill="hold">
                            <p:stCondLst>
                              <p:cond delay="1000"/>
                            </p:stCondLst>
                            <p:childTnLst>
                              <p:par>
                                <p:cTn id="64" presetClass="entr" nodeType="afterEffect" presetSubtype="0" presetID="1" grpId="15" fill="hold">
                                  <p:stCondLst>
                                    <p:cond delay="0"/>
                                  </p:stCondLst>
                                  <p:iterate type="lt" backwards="0">
                                    <p:tmAbs val="100"/>
                                  </p:iterate>
                                  <p:childTnLst>
                                    <p:set>
                                      <p:cBhvr>
                                        <p:cTn id="65" fill="hold"/>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5"/>
      <p:bldP build="whole" bldLvl="1" animBg="1" rev="0" advAuto="0" spid="231" grpId="6"/>
      <p:bldP build="whole" bldLvl="1" animBg="1" rev="0" advAuto="0" spid="231" grpId="7"/>
      <p:bldP build="whole" bldLvl="1" animBg="1" rev="0" advAuto="0" spid="227" grpId="11"/>
      <p:bldP build="whole" bldLvl="1" animBg="1" rev="0" advAuto="0" spid="223" grpId="3"/>
      <p:bldP build="whole" bldLvl="1" animBg="1" rev="0" advAuto="0" spid="229" grpId="13"/>
      <p:bldP build="whole" bldLvl="1" animBg="1" rev="0" advAuto="0" spid="229" grpId="14"/>
      <p:bldP build="whole" bldLvl="1" animBg="1" rev="0" advAuto="0" spid="225" grpId="4"/>
      <p:bldP build="whole" bldLvl="1" animBg="1" rev="0" advAuto="0" spid="226" grpId="8"/>
      <p:bldP build="whole" bldLvl="1" animBg="1" rev="0" advAuto="0" spid="230" grpId="9"/>
      <p:bldP build="whole" bldLvl="1" animBg="1" rev="0" advAuto="0" spid="230" grpId="10"/>
      <p:bldP build="whole" bldLvl="1" animBg="1" rev="0" advAuto="0" spid="228" grpId="12"/>
      <p:bldP build="whole" bldLvl="1" animBg="1" rev="0" advAuto="0" spid="219" grpId="2"/>
      <p:bldP build="whole" bldLvl="1" animBg="1" rev="0" advAuto="0" spid="222" grpId="15"/>
      <p:bldP build="whole" bldLvl="1" animBg="1" rev="0" advAuto="0" spid="224"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