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416" y="-88"/>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9294822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0" name="How to Become A GEIO Pilot？…"/>
          <p:cNvSpPr txBox="1"/>
          <p:nvPr/>
        </p:nvSpPr>
        <p:spPr>
          <a:xfrm>
            <a:off x="8896389" y="8148006"/>
            <a:ext cx="13401507" cy="4226798"/>
          </a:xfrm>
          <a:prstGeom prst="rect">
            <a:avLst/>
          </a:prstGeom>
          <a:solidFill>
            <a:srgbClr val="2F4A89"/>
          </a:solidFill>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How to Become A GEIO Pilot？</a:t>
            </a:r>
          </a:p>
          <a:p>
            <a:pPr>
              <a:lnSpc>
                <a:spcPct val="120000"/>
              </a:lnSpc>
              <a:defRPr sz="4000">
                <a:solidFill>
                  <a:srgbClr val="FFFFFF"/>
                </a:solidFill>
              </a:defRPr>
            </a:pPr>
            <a:r>
              <a:rPr dirty="0"/>
              <a:t>Lesson 8: Battle Simulation</a:t>
            </a:r>
          </a:p>
          <a:p>
            <a:pPr>
              <a:lnSpc>
                <a:spcPct val="120000"/>
              </a:lnSpc>
              <a:defRPr sz="6000">
                <a:solidFill>
                  <a:srgbClr val="FFFFFF"/>
                </a:solidFill>
              </a:defRPr>
            </a:pPr>
            <a:endParaRPr dirty="0"/>
          </a:p>
        </p:txBody>
      </p:sp>
    </p:spTree>
  </p:cSld>
  <p:clrMapOvr>
    <a:masterClrMapping/>
  </p:clrMapOvr>
  <p:transition xmlns:p14="http://schemas.microsoft.com/office/powerpoint/2010/main" spd="med" advClick="0" advTm="0"/>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20"/>
                                        </p:tgtEl>
                                        <p:attrNameLst>
                                          <p:attrName>ppt_x</p:attrName>
                                        </p:attrNameLst>
                                      </p:cBhvr>
                                      <p:tavLst>
                                        <p:tav tm="0">
                                          <p:val>
                                            <p:strVal val="ppt_x"/>
                                          </p:val>
                                        </p:tav>
                                        <p:tav tm="100000">
                                          <p:val>
                                            <p:strVal val="ppt_x"/>
                                          </p:val>
                                        </p:tav>
                                      </p:tavLst>
                                    </p:anim>
                                    <p:anim calcmode="lin" valueType="num">
                                      <p:cBhvr>
                                        <p:cTn id="7" dur="1000" fill="hold"/>
                                        <p:tgtEl>
                                          <p:spTgt spid="120"/>
                                        </p:tgtEl>
                                        <p:attrNameLst>
                                          <p:attrName>ppt_y</p:attrName>
                                        </p:attrNameLst>
                                      </p:cBhvr>
                                      <p:tavLst>
                                        <p:tav tm="0">
                                          <p:val>
                                            <p:strVal val="ppt_y"/>
                                          </p:val>
                                        </p:tav>
                                        <p:tav tm="100000">
                                          <p:val>
                                            <p:strVal val="0-ppt_h/2"/>
                                          </p:val>
                                        </p:tav>
                                      </p:tavLst>
                                    </p:anim>
                                    <p:set>
                                      <p:cBhvr>
                                        <p:cTn id="8" fill="hold">
                                          <p:stCondLst>
                                            <p:cond delay="9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186" name="IMG_3915.PNG" descr="IMG_3915.PNG"/>
          <p:cNvPicPr>
            <a:picLocks noChangeAspect="1"/>
          </p:cNvPicPr>
          <p:nvPr/>
        </p:nvPicPr>
        <p:blipFill>
          <a:blip r:embed="rId3">
            <a:extLst/>
          </a:blip>
          <a:stretch>
            <a:fillRect/>
          </a:stretch>
        </p:blipFill>
        <p:spPr>
          <a:xfrm>
            <a:off x="5772472" y="2388258"/>
            <a:ext cx="12839056" cy="6833381"/>
          </a:xfrm>
          <a:prstGeom prst="rect">
            <a:avLst/>
          </a:prstGeom>
          <a:ln w="12700">
            <a:miter lim="400000"/>
          </a:ln>
        </p:spPr>
      </p:pic>
      <p:pic>
        <p:nvPicPr>
          <p:cNvPr id="187"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188"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189" name="Training task 1: Build the HP display system using “Digital Display”.…"/>
          <p:cNvSpPr txBox="1"/>
          <p:nvPr/>
        </p:nvSpPr>
        <p:spPr>
          <a:xfrm>
            <a:off x="3306317" y="10775575"/>
            <a:ext cx="1777136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Training task 1: Build the HP display system using “Digital Display”.</a:t>
            </a:r>
          </a:p>
          <a:p>
            <a:pPr>
              <a:lnSpc>
                <a:spcPct val="150000"/>
              </a:lnSpc>
              <a:defRPr sz="4000">
                <a:solidFill>
                  <a:srgbClr val="41CAD0"/>
                </a:solidFill>
              </a:defRPr>
            </a:pPr>
            <a:r>
              <a:t>Cooperate with your team mates to find out the actual HP range of GEIO.</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86"/>
                                        </p:tgtEl>
                                        <p:attrNameLst>
                                          <p:attrName>style.visibility</p:attrName>
                                        </p:attrNameLst>
                                      </p:cBhvr>
                                      <p:to>
                                        <p:strVal val="visible"/>
                                      </p:to>
                                    </p:set>
                                    <p:animEffect transition="in" filter="wipe(left)">
                                      <p:cBhvr>
                                        <p:cTn id="11"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2" animBg="1" advAuto="0"/>
      <p:bldP spid="18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192" name="IMG_3918.PNG" descr="IMG_3918.PNG"/>
          <p:cNvPicPr>
            <a:picLocks noChangeAspect="1"/>
          </p:cNvPicPr>
          <p:nvPr/>
        </p:nvPicPr>
        <p:blipFill>
          <a:blip r:embed="rId3">
            <a:extLst/>
          </a:blip>
          <a:stretch>
            <a:fillRect/>
          </a:stretch>
        </p:blipFill>
        <p:spPr>
          <a:xfrm>
            <a:off x="5772473" y="2388258"/>
            <a:ext cx="12839054" cy="6833381"/>
          </a:xfrm>
          <a:prstGeom prst="rect">
            <a:avLst/>
          </a:prstGeom>
          <a:ln w="12700">
            <a:miter lim="400000"/>
          </a:ln>
        </p:spPr>
      </p:pic>
      <p:pic>
        <p:nvPicPr>
          <p:cNvPr id="193"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194"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195" name="Training task 2: Use the range we find in the last task as…"/>
          <p:cNvSpPr txBox="1"/>
          <p:nvPr/>
        </p:nvSpPr>
        <p:spPr>
          <a:xfrm>
            <a:off x="1097818" y="10775575"/>
            <a:ext cx="22188363"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t>Training task 2: Use the range we find in the last task as</a:t>
            </a:r>
          </a:p>
          <a:p>
            <a:pPr>
              <a:lnSpc>
                <a:spcPct val="150000"/>
              </a:lnSpc>
              <a:defRPr sz="4000">
                <a:solidFill>
                  <a:srgbClr val="41CAD0"/>
                </a:solidFill>
              </a:defRPr>
            </a:pPr>
            <a:r>
              <a:t>the display range of “Bar”, and display the HP of GEIO in “Bar”.</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92"/>
                                        </p:tgtEl>
                                        <p:attrNameLst>
                                          <p:attrName>style.visibility</p:attrName>
                                        </p:attrNameLst>
                                      </p:cBhvr>
                                      <p:to>
                                        <p:strVal val="visible"/>
                                      </p:to>
                                    </p:set>
                                    <p:animEffect transition="in" filter="wipe(left)">
                                      <p:cBhvr>
                                        <p:cTn id="11"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2" animBg="1" advAuto="0"/>
      <p:bldP spid="19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98"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99" name="Challenge"/>
          <p:cNvSpPr txBox="1"/>
          <p:nvPr/>
        </p:nvSpPr>
        <p:spPr>
          <a:xfrm>
            <a:off x="10315193" y="6348351"/>
            <a:ext cx="375361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Challenge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02"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03"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04" name="Now is the time for the 2v2 battle simulation. Every two will form a team, and…"/>
          <p:cNvSpPr txBox="1"/>
          <p:nvPr/>
        </p:nvSpPr>
        <p:spPr>
          <a:xfrm>
            <a:off x="2654807" y="10312534"/>
            <a:ext cx="19074385"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Now is the time for the 2v2 battle simulation. Every two will form a team, and</a:t>
            </a:r>
          </a:p>
          <a:p>
            <a:pPr>
              <a:lnSpc>
                <a:spcPct val="150000"/>
              </a:lnSpc>
              <a:defRPr sz="4000">
                <a:solidFill>
                  <a:srgbClr val="41CAD0"/>
                </a:solidFill>
              </a:defRPr>
            </a:pPr>
            <a:r>
              <a:t>every two teams will be fighting against each other. This time, there will be six</a:t>
            </a:r>
          </a:p>
          <a:p>
            <a:pPr>
              <a:lnSpc>
                <a:spcPct val="150000"/>
              </a:lnSpc>
              <a:defRPr sz="4000">
                <a:solidFill>
                  <a:srgbClr val="41CAD0"/>
                </a:solidFill>
              </a:defRPr>
            </a:pPr>
            <a:r>
              <a:t>obstacles in the middle of the field which can be used as cover.</a:t>
            </a:r>
          </a:p>
        </p:txBody>
      </p:sp>
      <p:pic>
        <p:nvPicPr>
          <p:cNvPr id="205"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sp>
        <p:nvSpPr>
          <p:cNvPr id="206"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207" name="表格"/>
          <p:cNvGraphicFramePr/>
          <p:nvPr/>
        </p:nvGraphicFramePr>
        <p:xfrm>
          <a:off x="4350798" y="1558102"/>
          <a:ext cx="10206531" cy="6393052"/>
        </p:xfrm>
        <a:graphic>
          <a:graphicData uri="http://schemas.openxmlformats.org/drawingml/2006/table">
            <a:tbl>
              <a:tblPr>
                <a:tableStyleId>{4C3C2611-4C71-4FC5-86AE-919BDF0F9419}</a:tableStyleId>
              </a:tblPr>
              <a:tblGrid>
                <a:gridCol w="1275190"/>
                <a:gridCol w="1275518"/>
                <a:gridCol w="1275151"/>
                <a:gridCol w="1282460"/>
                <a:gridCol w="1273685"/>
                <a:gridCol w="1275421"/>
                <a:gridCol w="1272953"/>
                <a:gridCol w="1276153"/>
              </a:tblGrid>
              <a:tr h="1280512">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61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0639">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676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523">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bl>
          </a:graphicData>
        </a:graphic>
      </p:graphicFrame>
      <p:sp>
        <p:nvSpPr>
          <p:cNvPr id="208" name="1"/>
          <p:cNvSpPr txBox="1"/>
          <p:nvPr/>
        </p:nvSpPr>
        <p:spPr>
          <a:xfrm>
            <a:off x="479797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1</a:t>
            </a:r>
          </a:p>
        </p:txBody>
      </p:sp>
      <p:sp>
        <p:nvSpPr>
          <p:cNvPr id="209" name="2"/>
          <p:cNvSpPr txBox="1"/>
          <p:nvPr/>
        </p:nvSpPr>
        <p:spPr>
          <a:xfrm>
            <a:off x="608233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2</a:t>
            </a:r>
          </a:p>
        </p:txBody>
      </p:sp>
      <p:sp>
        <p:nvSpPr>
          <p:cNvPr id="210" name="3"/>
          <p:cNvSpPr txBox="1"/>
          <p:nvPr/>
        </p:nvSpPr>
        <p:spPr>
          <a:xfrm>
            <a:off x="7366690"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3</a:t>
            </a:r>
          </a:p>
        </p:txBody>
      </p:sp>
      <p:sp>
        <p:nvSpPr>
          <p:cNvPr id="211" name="4"/>
          <p:cNvSpPr txBox="1"/>
          <p:nvPr/>
        </p:nvSpPr>
        <p:spPr>
          <a:xfrm>
            <a:off x="8651049"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4</a:t>
            </a:r>
          </a:p>
        </p:txBody>
      </p:sp>
      <p:sp>
        <p:nvSpPr>
          <p:cNvPr id="212" name="5"/>
          <p:cNvSpPr txBox="1"/>
          <p:nvPr/>
        </p:nvSpPr>
        <p:spPr>
          <a:xfrm>
            <a:off x="993540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5</a:t>
            </a:r>
          </a:p>
        </p:txBody>
      </p:sp>
      <p:sp>
        <p:nvSpPr>
          <p:cNvPr id="213" name="6"/>
          <p:cNvSpPr txBox="1"/>
          <p:nvPr/>
        </p:nvSpPr>
        <p:spPr>
          <a:xfrm>
            <a:off x="1121976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6</a:t>
            </a:r>
          </a:p>
        </p:txBody>
      </p:sp>
      <p:sp>
        <p:nvSpPr>
          <p:cNvPr id="214" name="7"/>
          <p:cNvSpPr txBox="1"/>
          <p:nvPr/>
        </p:nvSpPr>
        <p:spPr>
          <a:xfrm>
            <a:off x="12478721"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7</a:t>
            </a:r>
          </a:p>
        </p:txBody>
      </p:sp>
      <p:sp>
        <p:nvSpPr>
          <p:cNvPr id="215" name="8"/>
          <p:cNvSpPr txBox="1"/>
          <p:nvPr/>
        </p:nvSpPr>
        <p:spPr>
          <a:xfrm>
            <a:off x="13737678"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8</a:t>
            </a:r>
          </a:p>
        </p:txBody>
      </p:sp>
      <p:sp>
        <p:nvSpPr>
          <p:cNvPr id="216" name="A"/>
          <p:cNvSpPr txBox="1"/>
          <p:nvPr/>
        </p:nvSpPr>
        <p:spPr>
          <a:xfrm>
            <a:off x="3777146" y="6995827"/>
            <a:ext cx="37528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A</a:t>
            </a:r>
          </a:p>
        </p:txBody>
      </p:sp>
      <p:sp>
        <p:nvSpPr>
          <p:cNvPr id="217" name="B"/>
          <p:cNvSpPr txBox="1"/>
          <p:nvPr/>
        </p:nvSpPr>
        <p:spPr>
          <a:xfrm>
            <a:off x="3773526" y="5735116"/>
            <a:ext cx="38252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B</a:t>
            </a:r>
          </a:p>
        </p:txBody>
      </p:sp>
      <p:sp>
        <p:nvSpPr>
          <p:cNvPr id="218" name="C"/>
          <p:cNvSpPr txBox="1"/>
          <p:nvPr/>
        </p:nvSpPr>
        <p:spPr>
          <a:xfrm>
            <a:off x="3766478" y="4474405"/>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a:t>
            </a:r>
          </a:p>
        </p:txBody>
      </p:sp>
      <p:sp>
        <p:nvSpPr>
          <p:cNvPr id="219" name="D"/>
          <p:cNvSpPr txBox="1"/>
          <p:nvPr/>
        </p:nvSpPr>
        <p:spPr>
          <a:xfrm>
            <a:off x="3766478" y="3213694"/>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D</a:t>
            </a:r>
          </a:p>
        </p:txBody>
      </p:sp>
      <p:sp>
        <p:nvSpPr>
          <p:cNvPr id="220" name="E"/>
          <p:cNvSpPr txBox="1"/>
          <p:nvPr/>
        </p:nvSpPr>
        <p:spPr>
          <a:xfrm>
            <a:off x="3784195" y="1952983"/>
            <a:ext cx="36118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a:t>
            </a:r>
          </a:p>
        </p:txBody>
      </p:sp>
      <p:sp>
        <p:nvSpPr>
          <p:cNvPr id="221" name="Rules: 1. Ammunition limitation (10 times) and emergent reload system; 2. Use “Bar” to display GEIO’s HP; 3. Use buttons to control GEIO’s motion; 4. Restore HP is banned during the battle."/>
          <p:cNvSpPr txBox="1"/>
          <p:nvPr/>
        </p:nvSpPr>
        <p:spPr>
          <a:xfrm>
            <a:off x="1904211" y="10336298"/>
            <a:ext cx="20459156" cy="28212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dirty="0"/>
              <a:t>Rules: 1. Ammunition limitation (10 times) and emergent reload system; </a:t>
            </a:r>
            <a:endParaRPr lang="en-US" dirty="0" smtClean="0"/>
          </a:p>
          <a:p>
            <a:r>
              <a:rPr dirty="0" smtClean="0"/>
              <a:t>2</a:t>
            </a:r>
            <a:r>
              <a:rPr dirty="0"/>
              <a:t>. Use “Bar” to display GEIO’s HP</a:t>
            </a:r>
            <a:r>
              <a:rPr dirty="0" smtClean="0"/>
              <a:t>;</a:t>
            </a:r>
            <a:endParaRPr lang="en-US" dirty="0" smtClean="0"/>
          </a:p>
          <a:p>
            <a:r>
              <a:rPr dirty="0" smtClean="0"/>
              <a:t> </a:t>
            </a:r>
            <a:r>
              <a:rPr dirty="0"/>
              <a:t>3. Use buttons to control GEIO’s motion; 4. Restore HP is banned during the battle.</a:t>
            </a:r>
          </a:p>
        </p:txBody>
      </p:sp>
      <p:pic>
        <p:nvPicPr>
          <p:cNvPr id="222" name="0147625a2dfdeda80120ba38858c65.jpg@1280w_1l_2o_100sh.jpg" descr="0147625a2dfdeda80120ba38858c65.jpg@1280w_1l_2o_100sh.jpg"/>
          <p:cNvPicPr>
            <a:picLocks noChangeAspect="1"/>
          </p:cNvPicPr>
          <p:nvPr/>
        </p:nvPicPr>
        <p:blipFill>
          <a:blip r:embed="rId6">
            <a:extLst/>
          </a:blip>
          <a:stretch>
            <a:fillRect/>
          </a:stretch>
        </p:blipFill>
        <p:spPr>
          <a:xfrm>
            <a:off x="4364620" y="6895051"/>
            <a:ext cx="1218249" cy="812801"/>
          </a:xfrm>
          <a:prstGeom prst="rect">
            <a:avLst/>
          </a:prstGeom>
          <a:ln w="12700">
            <a:miter lim="400000"/>
          </a:ln>
        </p:spPr>
      </p:pic>
      <p:sp>
        <p:nvSpPr>
          <p:cNvPr id="223" name="The team which first lose all their members is considered to be defeated.…"/>
          <p:cNvSpPr txBox="1"/>
          <p:nvPr/>
        </p:nvSpPr>
        <p:spPr>
          <a:xfrm>
            <a:off x="3247389" y="10775575"/>
            <a:ext cx="1788922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 team which first lose all their members is considered to be defeated.</a:t>
            </a:r>
          </a:p>
          <a:p>
            <a:pPr>
              <a:lnSpc>
                <a:spcPct val="150000"/>
              </a:lnSpc>
              <a:defRPr sz="4000">
                <a:solidFill>
                  <a:srgbClr val="41CAD0"/>
                </a:solidFill>
              </a:defRPr>
            </a:pPr>
            <a:r>
              <a:t>Now you can begin your preparation.</a:t>
            </a:r>
          </a:p>
        </p:txBody>
      </p:sp>
      <p:pic>
        <p:nvPicPr>
          <p:cNvPr id="224" name="0147625a2dfdeda80120ba38858c65.jpg@1280w_1l_2o_100sh.jpg" descr="0147625a2dfdeda80120ba38858c65.jpg@1280w_1l_2o_100sh.jpg"/>
          <p:cNvPicPr>
            <a:picLocks noChangeAspect="1"/>
          </p:cNvPicPr>
          <p:nvPr/>
        </p:nvPicPr>
        <p:blipFill>
          <a:blip r:embed="rId6">
            <a:extLst/>
          </a:blip>
          <a:stretch>
            <a:fillRect/>
          </a:stretch>
        </p:blipFill>
        <p:spPr>
          <a:xfrm>
            <a:off x="4364620" y="1826807"/>
            <a:ext cx="1218249" cy="812801"/>
          </a:xfrm>
          <a:prstGeom prst="rect">
            <a:avLst/>
          </a:prstGeom>
          <a:ln w="12700">
            <a:miter lim="400000"/>
          </a:ln>
        </p:spPr>
      </p:pic>
      <p:pic>
        <p:nvPicPr>
          <p:cNvPr id="225" name="0147625a2dfdeda80120ba38858c65.jpg@1280w_1l_2o_100sh.jpg" descr="0147625a2dfdeda80120ba38858c65.jpg@1280w_1l_2o_100sh.jpg"/>
          <p:cNvPicPr>
            <a:picLocks noChangeAspect="1"/>
          </p:cNvPicPr>
          <p:nvPr/>
        </p:nvPicPr>
        <p:blipFill>
          <a:blip r:embed="rId6">
            <a:extLst/>
          </a:blip>
          <a:stretch>
            <a:fillRect/>
          </a:stretch>
        </p:blipFill>
        <p:spPr>
          <a:xfrm>
            <a:off x="13304322" y="1826807"/>
            <a:ext cx="1218249" cy="812801"/>
          </a:xfrm>
          <a:prstGeom prst="rect">
            <a:avLst/>
          </a:prstGeom>
          <a:ln w="12700">
            <a:miter lim="400000"/>
          </a:ln>
        </p:spPr>
      </p:pic>
      <p:pic>
        <p:nvPicPr>
          <p:cNvPr id="226" name="0147625a2dfdeda80120ba38858c65.jpg@1280w_1l_2o_100sh.jpg" descr="0147625a2dfdeda80120ba38858c65.jpg@1280w_1l_2o_100sh.jpg"/>
          <p:cNvPicPr>
            <a:picLocks noChangeAspect="1"/>
          </p:cNvPicPr>
          <p:nvPr/>
        </p:nvPicPr>
        <p:blipFill>
          <a:blip r:embed="rId6">
            <a:extLst/>
          </a:blip>
          <a:stretch>
            <a:fillRect/>
          </a:stretch>
        </p:blipFill>
        <p:spPr>
          <a:xfrm>
            <a:off x="13304322" y="6895051"/>
            <a:ext cx="1218249" cy="812801"/>
          </a:xfrm>
          <a:prstGeom prst="rect">
            <a:avLst/>
          </a:prstGeom>
          <a:ln w="12700">
            <a:miter lim="400000"/>
          </a:ln>
        </p:spPr>
      </p:pic>
      <p:sp>
        <p:nvSpPr>
          <p:cNvPr id="227" name="正方形"/>
          <p:cNvSpPr/>
          <p:nvPr/>
        </p:nvSpPr>
        <p:spPr>
          <a:xfrm>
            <a:off x="12133789" y="6793451"/>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8" name="正方形"/>
          <p:cNvSpPr/>
          <p:nvPr/>
        </p:nvSpPr>
        <p:spPr>
          <a:xfrm>
            <a:off x="5737401" y="6793451"/>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9" name="正方形"/>
          <p:cNvSpPr/>
          <p:nvPr/>
        </p:nvSpPr>
        <p:spPr>
          <a:xfrm>
            <a:off x="5737401" y="1725207"/>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0" name="正方形"/>
          <p:cNvSpPr/>
          <p:nvPr/>
        </p:nvSpPr>
        <p:spPr>
          <a:xfrm>
            <a:off x="12133789" y="1725207"/>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1" name="正方形"/>
          <p:cNvSpPr/>
          <p:nvPr/>
        </p:nvSpPr>
        <p:spPr>
          <a:xfrm>
            <a:off x="8306117" y="4246629"/>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2" name="正方形"/>
          <p:cNvSpPr/>
          <p:nvPr/>
        </p:nvSpPr>
        <p:spPr>
          <a:xfrm>
            <a:off x="9590474" y="4246629"/>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3" name="矩形"/>
          <p:cNvSpPr/>
          <p:nvPr/>
        </p:nvSpPr>
        <p:spPr>
          <a:xfrm>
            <a:off x="4348016" y="1598207"/>
            <a:ext cx="1270001" cy="6312845"/>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4" name="矩形"/>
          <p:cNvSpPr/>
          <p:nvPr/>
        </p:nvSpPr>
        <p:spPr>
          <a:xfrm>
            <a:off x="13291146" y="1598207"/>
            <a:ext cx="1270001" cy="6312845"/>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2" nodeType="clickEffect">
                                  <p:stCondLst>
                                    <p:cond delay="0"/>
                                  </p:stCondLst>
                                  <p:iterate>
                                    <p:tmAbs val="0"/>
                                  </p:iterate>
                                  <p:childTnLst>
                                    <p:set>
                                      <p:cBhvr>
                                        <p:cTn id="10" fill="hold"/>
                                        <p:tgtEl>
                                          <p:spTgt spid="222"/>
                                        </p:tgtEl>
                                        <p:attrNameLst>
                                          <p:attrName>style.visibility</p:attrName>
                                        </p:attrNameLst>
                                      </p:cBhvr>
                                      <p:to>
                                        <p:strVal val="visible"/>
                                      </p:to>
                                    </p:set>
                                    <p:anim calcmode="lin" valueType="num">
                                      <p:cBhvr>
                                        <p:cTn id="11" dur="1000" fill="hold"/>
                                        <p:tgtEl>
                                          <p:spTgt spid="222"/>
                                        </p:tgtEl>
                                        <p:attrNameLst>
                                          <p:attrName>ppt_w</p:attrName>
                                        </p:attrNameLst>
                                      </p:cBhvr>
                                      <p:tavLst>
                                        <p:tav tm="0">
                                          <p:val>
                                            <p:strVal val="4*#ppt_w"/>
                                          </p:val>
                                        </p:tav>
                                        <p:tav tm="100000">
                                          <p:val>
                                            <p:strVal val="#ppt_w"/>
                                          </p:val>
                                        </p:tav>
                                      </p:tavLst>
                                    </p:anim>
                                    <p:anim calcmode="lin" valueType="num">
                                      <p:cBhvr>
                                        <p:cTn id="12" dur="1000" fill="hold"/>
                                        <p:tgtEl>
                                          <p:spTgt spid="222"/>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grpId="3" nodeType="afterEffect">
                                  <p:stCondLst>
                                    <p:cond delay="0"/>
                                  </p:stCondLst>
                                  <p:iterate>
                                    <p:tmAbs val="0"/>
                                  </p:iterate>
                                  <p:childTnLst>
                                    <p:set>
                                      <p:cBhvr>
                                        <p:cTn id="15" fill="hold"/>
                                        <p:tgtEl>
                                          <p:spTgt spid="224"/>
                                        </p:tgtEl>
                                        <p:attrNameLst>
                                          <p:attrName>style.visibility</p:attrName>
                                        </p:attrNameLst>
                                      </p:cBhvr>
                                      <p:to>
                                        <p:strVal val="visible"/>
                                      </p:to>
                                    </p:set>
                                    <p:anim calcmode="lin" valueType="num">
                                      <p:cBhvr>
                                        <p:cTn id="16" dur="1000" fill="hold"/>
                                        <p:tgtEl>
                                          <p:spTgt spid="224"/>
                                        </p:tgtEl>
                                        <p:attrNameLst>
                                          <p:attrName>ppt_w</p:attrName>
                                        </p:attrNameLst>
                                      </p:cBhvr>
                                      <p:tavLst>
                                        <p:tav tm="0">
                                          <p:val>
                                            <p:strVal val="4*#ppt_w"/>
                                          </p:val>
                                        </p:tav>
                                        <p:tav tm="100000">
                                          <p:val>
                                            <p:strVal val="#ppt_w"/>
                                          </p:val>
                                        </p:tav>
                                      </p:tavLst>
                                    </p:anim>
                                    <p:anim calcmode="lin" valueType="num">
                                      <p:cBhvr>
                                        <p:cTn id="17" dur="1000" fill="hold"/>
                                        <p:tgtEl>
                                          <p:spTgt spid="224"/>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3" presetClass="entr" presetSubtype="32" fill="hold" grpId="4" nodeType="afterEffect">
                                  <p:stCondLst>
                                    <p:cond delay="0"/>
                                  </p:stCondLst>
                                  <p:iterate>
                                    <p:tmAbs val="0"/>
                                  </p:iterate>
                                  <p:childTnLst>
                                    <p:set>
                                      <p:cBhvr>
                                        <p:cTn id="20" fill="hold"/>
                                        <p:tgtEl>
                                          <p:spTgt spid="225"/>
                                        </p:tgtEl>
                                        <p:attrNameLst>
                                          <p:attrName>style.visibility</p:attrName>
                                        </p:attrNameLst>
                                      </p:cBhvr>
                                      <p:to>
                                        <p:strVal val="visible"/>
                                      </p:to>
                                    </p:set>
                                    <p:anim calcmode="lin" valueType="num">
                                      <p:cBhvr>
                                        <p:cTn id="21" dur="1000" fill="hold"/>
                                        <p:tgtEl>
                                          <p:spTgt spid="225"/>
                                        </p:tgtEl>
                                        <p:attrNameLst>
                                          <p:attrName>ppt_w</p:attrName>
                                        </p:attrNameLst>
                                      </p:cBhvr>
                                      <p:tavLst>
                                        <p:tav tm="0">
                                          <p:val>
                                            <p:strVal val="4*#ppt_w"/>
                                          </p:val>
                                        </p:tav>
                                        <p:tav tm="100000">
                                          <p:val>
                                            <p:strVal val="#ppt_w"/>
                                          </p:val>
                                        </p:tav>
                                      </p:tavLst>
                                    </p:anim>
                                    <p:anim calcmode="lin" valueType="num">
                                      <p:cBhvr>
                                        <p:cTn id="22" dur="1000" fill="hold"/>
                                        <p:tgtEl>
                                          <p:spTgt spid="225"/>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23" presetClass="entr" presetSubtype="32" fill="hold" grpId="5" nodeType="afterEffect">
                                  <p:stCondLst>
                                    <p:cond delay="0"/>
                                  </p:stCondLst>
                                  <p:iterate>
                                    <p:tmAbs val="0"/>
                                  </p:iterate>
                                  <p:childTnLst>
                                    <p:set>
                                      <p:cBhvr>
                                        <p:cTn id="25" fill="hold"/>
                                        <p:tgtEl>
                                          <p:spTgt spid="226"/>
                                        </p:tgtEl>
                                        <p:attrNameLst>
                                          <p:attrName>style.visibility</p:attrName>
                                        </p:attrNameLst>
                                      </p:cBhvr>
                                      <p:to>
                                        <p:strVal val="visible"/>
                                      </p:to>
                                    </p:set>
                                    <p:anim calcmode="lin" valueType="num">
                                      <p:cBhvr>
                                        <p:cTn id="26" dur="1000" fill="hold"/>
                                        <p:tgtEl>
                                          <p:spTgt spid="226"/>
                                        </p:tgtEl>
                                        <p:attrNameLst>
                                          <p:attrName>ppt_w</p:attrName>
                                        </p:attrNameLst>
                                      </p:cBhvr>
                                      <p:tavLst>
                                        <p:tav tm="0">
                                          <p:val>
                                            <p:strVal val="4*#ppt_w"/>
                                          </p:val>
                                        </p:tav>
                                        <p:tav tm="100000">
                                          <p:val>
                                            <p:strVal val="#ppt_w"/>
                                          </p:val>
                                        </p:tav>
                                      </p:tavLst>
                                    </p:anim>
                                    <p:anim calcmode="lin" valueType="num">
                                      <p:cBhvr>
                                        <p:cTn id="27" dur="1000" fill="hold"/>
                                        <p:tgtEl>
                                          <p:spTgt spid="226"/>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6" nodeType="clickEffect">
                                  <p:stCondLst>
                                    <p:cond delay="0"/>
                                  </p:stCondLst>
                                  <p:iterate>
                                    <p:tmAbs val="0"/>
                                  </p:iterate>
                                  <p:childTnLst>
                                    <p:set>
                                      <p:cBhvr>
                                        <p:cTn id="31" fill="hold"/>
                                        <p:tgtEl>
                                          <p:spTgt spid="233"/>
                                        </p:tgtEl>
                                        <p:attrNameLst>
                                          <p:attrName>style.visibility</p:attrName>
                                        </p:attrNameLst>
                                      </p:cBhvr>
                                      <p:to>
                                        <p:strVal val="visible"/>
                                      </p:to>
                                    </p:set>
                                    <p:anim calcmode="lin" valueType="num">
                                      <p:cBhvr>
                                        <p:cTn id="32" dur="1000" fill="hold"/>
                                        <p:tgtEl>
                                          <p:spTgt spid="233"/>
                                        </p:tgtEl>
                                        <p:attrNameLst>
                                          <p:attrName>ppt_w</p:attrName>
                                        </p:attrNameLst>
                                      </p:cBhvr>
                                      <p:tavLst>
                                        <p:tav tm="0">
                                          <p:val>
                                            <p:strVal val="4*#ppt_w"/>
                                          </p:val>
                                        </p:tav>
                                        <p:tav tm="100000">
                                          <p:val>
                                            <p:strVal val="#ppt_w"/>
                                          </p:val>
                                        </p:tav>
                                      </p:tavLst>
                                    </p:anim>
                                    <p:anim calcmode="lin" valueType="num">
                                      <p:cBhvr>
                                        <p:cTn id="33" dur="1000" fill="hold"/>
                                        <p:tgtEl>
                                          <p:spTgt spid="233"/>
                                        </p:tgtEl>
                                        <p:attrNameLst>
                                          <p:attrName>ppt_h</p:attrName>
                                        </p:attrNameLst>
                                      </p:cBhvr>
                                      <p:tavLst>
                                        <p:tav tm="0">
                                          <p:val>
                                            <p:strVal val="4*#ppt_h"/>
                                          </p:val>
                                        </p:tav>
                                        <p:tav tm="100000">
                                          <p:val>
                                            <p:strVal val="#ppt_h"/>
                                          </p:val>
                                        </p:tav>
                                      </p:tavLst>
                                    </p:anim>
                                  </p:childTnLst>
                                </p:cTn>
                              </p:par>
                            </p:childTnLst>
                          </p:cTn>
                        </p:par>
                        <p:par>
                          <p:cTn id="34" fill="hold">
                            <p:stCondLst>
                              <p:cond delay="1000"/>
                            </p:stCondLst>
                            <p:childTnLst>
                              <p:par>
                                <p:cTn id="35" presetID="23" presetClass="entr" presetSubtype="32" fill="hold" grpId="7" nodeType="afterEffect">
                                  <p:stCondLst>
                                    <p:cond delay="0"/>
                                  </p:stCondLst>
                                  <p:iterate>
                                    <p:tmAbs val="0"/>
                                  </p:iterate>
                                  <p:childTnLst>
                                    <p:set>
                                      <p:cBhvr>
                                        <p:cTn id="36" fill="hold"/>
                                        <p:tgtEl>
                                          <p:spTgt spid="234"/>
                                        </p:tgtEl>
                                        <p:attrNameLst>
                                          <p:attrName>style.visibility</p:attrName>
                                        </p:attrNameLst>
                                      </p:cBhvr>
                                      <p:to>
                                        <p:strVal val="visible"/>
                                      </p:to>
                                    </p:set>
                                    <p:anim calcmode="lin" valueType="num">
                                      <p:cBhvr>
                                        <p:cTn id="37" dur="1000" fill="hold"/>
                                        <p:tgtEl>
                                          <p:spTgt spid="234"/>
                                        </p:tgtEl>
                                        <p:attrNameLst>
                                          <p:attrName>ppt_w</p:attrName>
                                        </p:attrNameLst>
                                      </p:cBhvr>
                                      <p:tavLst>
                                        <p:tav tm="0">
                                          <p:val>
                                            <p:strVal val="4*#ppt_w"/>
                                          </p:val>
                                        </p:tav>
                                        <p:tav tm="100000">
                                          <p:val>
                                            <p:strVal val="#ppt_w"/>
                                          </p:val>
                                        </p:tav>
                                      </p:tavLst>
                                    </p:anim>
                                    <p:anim calcmode="lin" valueType="num">
                                      <p:cBhvr>
                                        <p:cTn id="38" dur="1000" fill="hold"/>
                                        <p:tgtEl>
                                          <p:spTgt spid="234"/>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8" nodeType="clickEffect">
                                  <p:stCondLst>
                                    <p:cond delay="0"/>
                                  </p:stCondLst>
                                  <p:iterate>
                                    <p:tmAbs val="0"/>
                                  </p:iterate>
                                  <p:childTnLst>
                                    <p:animEffect transition="out" filter="wipe(left)">
                                      <p:cBhvr>
                                        <p:cTn id="42" dur="1000" fill="hold"/>
                                        <p:tgtEl>
                                          <p:spTgt spid="204"/>
                                        </p:tgtEl>
                                      </p:cBhvr>
                                    </p:animEffect>
                                    <p:set>
                                      <p:cBhvr>
                                        <p:cTn id="43" fill="hold">
                                          <p:stCondLst>
                                            <p:cond delay="999"/>
                                          </p:stCondLst>
                                        </p:cTn>
                                        <p:tgtEl>
                                          <p:spTgt spid="204"/>
                                        </p:tgtEl>
                                        <p:attrNameLst>
                                          <p:attrName>style.visibility</p:attrName>
                                        </p:attrNameLst>
                                      </p:cBhvr>
                                      <p:to>
                                        <p:strVal val="hidden"/>
                                      </p:to>
                                    </p:set>
                                  </p:childTnLst>
                                </p:cTn>
                              </p:par>
                            </p:childTnLst>
                          </p:cTn>
                        </p:par>
                        <p:par>
                          <p:cTn id="44" fill="hold">
                            <p:stCondLst>
                              <p:cond delay="1000"/>
                            </p:stCondLst>
                            <p:childTnLst>
                              <p:par>
                                <p:cTn id="45" presetID="1" presetClass="entr" presetSubtype="0" fill="hold" grpId="9" nodeType="afterEffect">
                                  <p:stCondLst>
                                    <p:cond delay="0"/>
                                  </p:stCondLst>
                                  <p:iterate type="lt">
                                    <p:tmAbs val="100"/>
                                  </p:iterate>
                                  <p:childTnLst>
                                    <p:set>
                                      <p:cBhvr>
                                        <p:cTn id="46" fill="hold"/>
                                        <p:tgtEl>
                                          <p:spTgt spid="2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10" nodeType="clickEffect">
                                  <p:stCondLst>
                                    <p:cond delay="0"/>
                                  </p:stCondLst>
                                  <p:iterate>
                                    <p:tmAbs val="0"/>
                                  </p:iterate>
                                  <p:childTnLst>
                                    <p:animEffect transition="out" filter="wipe(left)">
                                      <p:cBhvr>
                                        <p:cTn id="50" dur="1000" fill="hold"/>
                                        <p:tgtEl>
                                          <p:spTgt spid="221"/>
                                        </p:tgtEl>
                                      </p:cBhvr>
                                    </p:animEffect>
                                    <p:set>
                                      <p:cBhvr>
                                        <p:cTn id="51" fill="hold">
                                          <p:stCondLst>
                                            <p:cond delay="999"/>
                                          </p:stCondLst>
                                        </p:cTn>
                                        <p:tgtEl>
                                          <p:spTgt spid="221"/>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11" nodeType="afterEffect">
                                  <p:stCondLst>
                                    <p:cond delay="0"/>
                                  </p:stCondLst>
                                  <p:iterate type="lt">
                                    <p:tmAbs val="100"/>
                                  </p:iterate>
                                  <p:childTnLst>
                                    <p:set>
                                      <p:cBhvr>
                                        <p:cTn id="54"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4" grpId="8" animBg="1" advAuto="0"/>
      <p:bldP spid="221" grpId="9" animBg="1" advAuto="0"/>
      <p:bldP spid="221" grpId="10" animBg="1" advAuto="0"/>
      <p:bldP spid="222" grpId="2" animBg="1" advAuto="0"/>
      <p:bldP spid="223" grpId="11" animBg="1" advAuto="0"/>
      <p:bldP spid="224" grpId="3" animBg="1" advAuto="0"/>
      <p:bldP spid="225" grpId="4" animBg="1" advAuto="0"/>
      <p:bldP spid="226" grpId="5" animBg="1" advAuto="0"/>
      <p:bldP spid="233" grpId="6" animBg="1" advAuto="0"/>
      <p:bldP spid="234" grpId="7"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37"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38"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39" name="What excellent competition it is!"/>
          <p:cNvSpPr txBox="1"/>
          <p:nvPr/>
        </p:nvSpPr>
        <p:spPr>
          <a:xfrm>
            <a:off x="8260841" y="11238616"/>
            <a:ext cx="786231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What excellent competition it is!</a:t>
            </a:r>
          </a:p>
        </p:txBody>
      </p:sp>
      <p:sp>
        <p:nvSpPr>
          <p:cNvPr id="240" name="Now it is the time for review. Answer the questions above."/>
          <p:cNvSpPr txBox="1"/>
          <p:nvPr/>
        </p:nvSpPr>
        <p:spPr>
          <a:xfrm>
            <a:off x="5131561" y="11238616"/>
            <a:ext cx="1412087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Now it is the time for review. Answer the questions above.</a:t>
            </a:r>
          </a:p>
        </p:txBody>
      </p:sp>
      <p:sp>
        <p:nvSpPr>
          <p:cNvPr id="241" name="You have by now finished all the training classes in this training camp. From next time on,…"/>
          <p:cNvSpPr txBox="1"/>
          <p:nvPr/>
        </p:nvSpPr>
        <p:spPr>
          <a:xfrm>
            <a:off x="1271015" y="10312534"/>
            <a:ext cx="21841969"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You have by now finished all the training classes in this training camp. From next time on,</a:t>
            </a:r>
          </a:p>
          <a:p>
            <a:pPr>
              <a:lnSpc>
                <a:spcPct val="150000"/>
              </a:lnSpc>
              <a:defRPr sz="4000">
                <a:solidFill>
                  <a:srgbClr val="41CAD0"/>
                </a:solidFill>
              </a:defRPr>
            </a:pPr>
            <a:r>
              <a:t>you will be official GJS pilots and attend practical operations. Prepare yourselves, and</a:t>
            </a:r>
          </a:p>
          <a:p>
            <a:pPr>
              <a:lnSpc>
                <a:spcPct val="150000"/>
              </a:lnSpc>
              <a:defRPr sz="4000">
                <a:solidFill>
                  <a:srgbClr val="41CAD0"/>
                </a:solidFill>
              </a:defRPr>
            </a:pPr>
            <a:r>
              <a:t>get ready for the coming challenges!</a:t>
            </a:r>
          </a:p>
        </p:txBody>
      </p:sp>
      <p:sp>
        <p:nvSpPr>
          <p:cNvPr id="242" name="How many ways of data display does GEIO hav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How many ways of data display does GEIO have?</a:t>
            </a:r>
          </a:p>
        </p:txBody>
      </p:sp>
      <p:sp>
        <p:nvSpPr>
          <p:cNvPr id="243" name="What is the difference between “Display” and “Button”?"/>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is the difference between “Display” and “Button”?</a:t>
            </a:r>
          </a:p>
        </p:txBody>
      </p:sp>
      <p:sp>
        <p:nvSpPr>
          <p:cNvPr id="244" name="How to find out the range of GEIO’s HP?"/>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How to find out the range of GEIO’s HP?</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39"/>
                                        </p:tgtEl>
                                      </p:cBhvr>
                                    </p:animEffect>
                                    <p:set>
                                      <p:cBhvr>
                                        <p:cTn id="11" fill="hold">
                                          <p:stCondLst>
                                            <p:cond delay="499"/>
                                          </p:stCondLst>
                                        </p:cTn>
                                        <p:tgtEl>
                                          <p:spTgt spid="239"/>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40"/>
                                        </p:tgtEl>
                                      </p:cBhvr>
                                    </p:animEffect>
                                    <p:set>
                                      <p:cBhvr>
                                        <p:cTn id="31" fill="hold">
                                          <p:stCondLst>
                                            <p:cond delay="499"/>
                                          </p:stCondLst>
                                        </p:cTn>
                                        <p:tgtEl>
                                          <p:spTgt spid="240"/>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39" grpId="2" animBg="1" advAuto="0"/>
      <p:bldP spid="240" grpId="3" animBg="1" advAuto="0"/>
      <p:bldP spid="240" grpId="7" animBg="1" advAuto="0"/>
      <p:bldP spid="241" grpId="8" animBg="1" advAuto="0"/>
      <p:bldP spid="242" grpId="4" animBg="1" advAuto="0"/>
      <p:bldP spid="243" grpId="5" animBg="1" advAuto="0"/>
      <p:bldP spid="244"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3"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4"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5" name="Welcome back fellow pilots! I am Sam. Do you still remember what we have learnt last time?"/>
          <p:cNvSpPr txBox="1"/>
          <p:nvPr/>
        </p:nvSpPr>
        <p:spPr>
          <a:xfrm>
            <a:off x="996950" y="11238616"/>
            <a:ext cx="2239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Welcome back fellow pilots! I am Sam. Do you still remember what we have learnt last time?</a:t>
            </a:r>
          </a:p>
        </p:txBody>
      </p:sp>
      <p:sp>
        <p:nvSpPr>
          <p:cNvPr id="126" name="By now, we have learned and practiced how to accurately control GEIO and the way of…"/>
          <p:cNvSpPr txBox="1"/>
          <p:nvPr/>
        </p:nvSpPr>
        <p:spPr>
          <a:xfrm>
            <a:off x="1617472" y="10775575"/>
            <a:ext cx="2114905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By now, we have learned and practiced how to accurately control GEIO and the way of</a:t>
            </a:r>
          </a:p>
          <a:p>
            <a:pPr>
              <a:lnSpc>
                <a:spcPct val="150000"/>
              </a:lnSpc>
              <a:defRPr sz="4000">
                <a:solidFill>
                  <a:srgbClr val="41CAD0"/>
                </a:solidFill>
              </a:defRPr>
            </a:pPr>
            <a:r>
              <a:t>using weapons. So today we are going to have a simulated combat to test your skills.</a:t>
            </a:r>
          </a:p>
        </p:txBody>
      </p:sp>
      <p:sp>
        <p:nvSpPr>
          <p:cNvPr id="127" name="What are logic control code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are logic control codes?</a:t>
            </a:r>
          </a:p>
        </p:txBody>
      </p:sp>
      <p:sp>
        <p:nvSpPr>
          <p:cNvPr id="128" name="What is flow chart? How to draw a flow char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is flow chart? How to draw a flow chart?</a:t>
            </a:r>
          </a:p>
        </p:txBody>
      </p:sp>
      <p:sp>
        <p:nvSpPr>
          <p:cNvPr id="129" name="What does the code “repeat times” do?"/>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does the code “repeat times” do?</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1+#ppt_w/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5"/>
                                        </p:tgtEl>
                                      </p:cBhvr>
                                    </p:animEffect>
                                    <p:set>
                                      <p:cBhvr>
                                        <p:cTn id="32" fill="hold">
                                          <p:stCondLst>
                                            <p:cond delay="499"/>
                                          </p:stCondLst>
                                        </p:cTn>
                                        <p:tgtEl>
                                          <p:spTgt spid="125"/>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animBg="1" advAuto="0"/>
      <p:bldP spid="124" grpId="2" animBg="1" advAuto="0"/>
      <p:bldP spid="125" grpId="3" animBg="1" advAuto="0"/>
      <p:bldP spid="125" grpId="7" animBg="1" advAuto="0"/>
      <p:bldP spid="126" grpId="8" animBg="1" advAuto="0"/>
      <p:bldP spid="127" grpId="4" animBg="1" advAuto="0"/>
      <p:bldP spid="128" grpId="5" animBg="1" advAuto="0"/>
      <p:bldP spid="129"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2"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33" name="Briefing"/>
          <p:cNvSpPr txBox="1"/>
          <p:nvPr/>
        </p:nvSpPr>
        <p:spPr>
          <a:xfrm>
            <a:off x="10709909" y="6348351"/>
            <a:ext cx="296418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Briefing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6"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7"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38" name="Topic…"/>
          <p:cNvSpPr txBox="1"/>
          <p:nvPr/>
        </p:nvSpPr>
        <p:spPr>
          <a:xfrm>
            <a:off x="7452224" y="1297622"/>
            <a:ext cx="9466852" cy="7443850"/>
          </a:xfrm>
          <a:prstGeom prst="rect">
            <a:avLst/>
          </a:prstGeom>
          <a:solidFill>
            <a:srgbClr val="2B2B32">
              <a:alpha val="79900"/>
            </a:srgbClr>
          </a:solidFill>
          <a:extLst>
            <a:ext uri="{C572A759-6A51-4108-AA02-DFA0A04FC94B}">
              <ma14:wrappingTextBoxFlag xmlns:ma14="http://schemas.microsoft.com/office/mac/drawingml/2011/main"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dirty="0"/>
              <a:t>Topic</a:t>
            </a:r>
          </a:p>
          <a:p>
            <a:pPr>
              <a:defRPr>
                <a:solidFill>
                  <a:srgbClr val="FFFFFF"/>
                </a:solidFill>
              </a:defRPr>
            </a:pPr>
            <a:r>
              <a:rPr dirty="0"/>
              <a:t>“Battle Simulation”</a:t>
            </a:r>
          </a:p>
          <a:p>
            <a:pPr>
              <a:defRPr sz="4000">
                <a:solidFill>
                  <a:srgbClr val="FFFFFF"/>
                </a:solidFill>
              </a:defRPr>
            </a:pPr>
            <a:endParaRPr dirty="0"/>
          </a:p>
          <a:p>
            <a:pPr>
              <a:defRPr sz="4000">
                <a:solidFill>
                  <a:srgbClr val="FFFFFF"/>
                </a:solidFill>
              </a:defRPr>
            </a:pPr>
            <a:r>
              <a:rPr dirty="0"/>
              <a:t>Basic Knowledge</a:t>
            </a:r>
          </a:p>
          <a:p>
            <a:pPr>
              <a:defRPr>
                <a:solidFill>
                  <a:srgbClr val="FFFFFF"/>
                </a:solidFill>
              </a:defRPr>
            </a:pPr>
            <a:r>
              <a:rPr dirty="0"/>
              <a:t>Information display</a:t>
            </a:r>
          </a:p>
          <a:p>
            <a:pPr>
              <a:defRPr sz="4000">
                <a:solidFill>
                  <a:srgbClr val="FFFFFF"/>
                </a:solidFill>
              </a:defRPr>
            </a:pPr>
            <a:endParaRPr dirty="0"/>
          </a:p>
          <a:p>
            <a:pPr>
              <a:defRPr sz="4000">
                <a:solidFill>
                  <a:srgbClr val="FFFFFF"/>
                </a:solidFill>
              </a:defRPr>
            </a:pPr>
            <a:r>
              <a:rPr dirty="0"/>
              <a:t>Training</a:t>
            </a:r>
          </a:p>
          <a:p>
            <a:pPr>
              <a:defRPr>
                <a:solidFill>
                  <a:srgbClr val="FFFFFF"/>
                </a:solidFill>
              </a:defRPr>
            </a:pPr>
            <a:r>
              <a:rPr dirty="0"/>
              <a:t>Data collection and Display</a:t>
            </a:r>
          </a:p>
          <a:p>
            <a:pPr>
              <a:defRPr sz="4000">
                <a:solidFill>
                  <a:srgbClr val="FFFFFF"/>
                </a:solidFill>
              </a:defRPr>
            </a:pPr>
            <a:endParaRPr dirty="0"/>
          </a:p>
          <a:p>
            <a:pPr>
              <a:defRPr sz="4000">
                <a:solidFill>
                  <a:srgbClr val="FFFFFF"/>
                </a:solidFill>
              </a:defRPr>
            </a:pPr>
            <a:r>
              <a:rPr dirty="0"/>
              <a:t>Challenge</a:t>
            </a:r>
          </a:p>
          <a:p>
            <a:pPr>
              <a:defRPr>
                <a:solidFill>
                  <a:srgbClr val="FFFFFF"/>
                </a:solidFill>
              </a:defRPr>
            </a:pPr>
            <a:r>
              <a:rPr dirty="0"/>
              <a:t>2V2 free battle</a:t>
            </a:r>
          </a:p>
          <a:p>
            <a:pPr>
              <a:defRPr sz="4000">
                <a:solidFill>
                  <a:srgbClr val="FFFFFF"/>
                </a:solidFill>
              </a:defRPr>
            </a:pPr>
            <a:endParaRPr dirty="0"/>
          </a:p>
        </p:txBody>
      </p:sp>
      <p:sp>
        <p:nvSpPr>
          <p:cNvPr id="139" name="In the Briefing section, let’s see what we are going to learn today."/>
          <p:cNvSpPr txBox="1"/>
          <p:nvPr/>
        </p:nvSpPr>
        <p:spPr>
          <a:xfrm>
            <a:off x="4252213" y="11238616"/>
            <a:ext cx="15879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In the Briefing section, let’s see what we are going to learn today.</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138"/>
                                        </p:tgtEl>
                                        <p:attrNameLst>
                                          <p:attrName>style.visibility</p:attrName>
                                        </p:attrNameLst>
                                      </p:cBhvr>
                                      <p:to>
                                        <p:strVal val="visible"/>
                                      </p:to>
                                    </p:set>
                                    <p:animEffect transition="in" filter="fade">
                                      <p:cBhvr>
                                        <p:cTn id="11" dur="1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2" animBg="1" advAuto="0"/>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2"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3"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Basic Knowledge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6"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47" name="IMG_3909.PNG" descr="IMG_3909.PNG"/>
          <p:cNvPicPr>
            <a:picLocks noChangeAspect="1"/>
          </p:cNvPicPr>
          <p:nvPr/>
        </p:nvPicPr>
        <p:blipFill>
          <a:blip r:embed="rId4">
            <a:extLst/>
          </a:blip>
          <a:stretch>
            <a:fillRect/>
          </a:stretch>
        </p:blipFill>
        <p:spPr>
          <a:xfrm>
            <a:off x="2173290" y="1218552"/>
            <a:ext cx="14094178" cy="7501399"/>
          </a:xfrm>
          <a:prstGeom prst="rect">
            <a:avLst/>
          </a:prstGeom>
          <a:ln w="12700">
            <a:miter lim="400000"/>
          </a:ln>
        </p:spPr>
      </p:pic>
      <p:pic>
        <p:nvPicPr>
          <p:cNvPr id="148" name="IMG_3911.PNG" descr="IMG_3911.PNG"/>
          <p:cNvPicPr>
            <a:picLocks noChangeAspect="1"/>
          </p:cNvPicPr>
          <p:nvPr/>
        </p:nvPicPr>
        <p:blipFill>
          <a:blip r:embed="rId5">
            <a:extLst/>
          </a:blip>
          <a:stretch>
            <a:fillRect/>
          </a:stretch>
        </p:blipFill>
        <p:spPr>
          <a:xfrm>
            <a:off x="2173293" y="1218552"/>
            <a:ext cx="14094173" cy="7501399"/>
          </a:xfrm>
          <a:prstGeom prst="rect">
            <a:avLst/>
          </a:prstGeom>
          <a:ln w="12700">
            <a:miter lim="400000"/>
          </a:ln>
        </p:spPr>
      </p:pic>
      <p:pic>
        <p:nvPicPr>
          <p:cNvPr id="149" name="色彩主角 4.png" descr="色彩主角 4.png"/>
          <p:cNvPicPr>
            <a:picLocks noChangeAspect="1"/>
          </p:cNvPicPr>
          <p:nvPr/>
        </p:nvPicPr>
        <p:blipFill>
          <a:blip r:embed="rId6">
            <a:extLst/>
          </a:blip>
          <a:stretch>
            <a:fillRect/>
          </a:stretch>
        </p:blipFill>
        <p:spPr>
          <a:xfrm>
            <a:off x="17375714" y="2480522"/>
            <a:ext cx="6767211" cy="13716001"/>
          </a:xfrm>
          <a:prstGeom prst="rect">
            <a:avLst/>
          </a:prstGeom>
          <a:ln w="12700">
            <a:miter lim="400000"/>
          </a:ln>
        </p:spPr>
      </p:pic>
      <p:pic>
        <p:nvPicPr>
          <p:cNvPr id="150" name="V朘R$~3LVOWC{SUC4.png" descr="V朘R$~3LVOWC{SUC4.png"/>
          <p:cNvPicPr>
            <a:picLocks noChangeAspect="1"/>
          </p:cNvPicPr>
          <p:nvPr/>
        </p:nvPicPr>
        <p:blipFill>
          <a:blip r:embed="rId7">
            <a:extLst/>
          </a:blip>
          <a:stretch>
            <a:fillRect/>
          </a:stretch>
        </p:blipFill>
        <p:spPr>
          <a:xfrm>
            <a:off x="0" y="9377048"/>
            <a:ext cx="24384001" cy="4432301"/>
          </a:xfrm>
          <a:prstGeom prst="rect">
            <a:avLst/>
          </a:prstGeom>
          <a:ln w="12700">
            <a:miter lim="400000"/>
          </a:ln>
        </p:spPr>
      </p:pic>
      <p:sp>
        <p:nvSpPr>
          <p:cNvPr id="151" name="We have learned how to use the laser gun to attack, and how to restore GEIO’s HP.…"/>
          <p:cNvSpPr txBox="1"/>
          <p:nvPr/>
        </p:nvSpPr>
        <p:spPr>
          <a:xfrm>
            <a:off x="1029716" y="10775575"/>
            <a:ext cx="2232456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 have learned how to use the laser gun to attack, and how to restore GEIO’s HP.</a:t>
            </a:r>
          </a:p>
          <a:p>
            <a:pPr>
              <a:lnSpc>
                <a:spcPct val="150000"/>
              </a:lnSpc>
              <a:defRPr sz="4000">
                <a:solidFill>
                  <a:srgbClr val="41CAD0"/>
                </a:solidFill>
              </a:defRPr>
            </a:pPr>
            <a:r>
              <a:t>But in combat, we need to always be aware of GEIO’s HP in order to do the right thing then. </a:t>
            </a:r>
          </a:p>
        </p:txBody>
      </p:sp>
      <p:sp>
        <p:nvSpPr>
          <p:cNvPr id="152" name="How can we know the current HP of GEIO? We have to use the “Bar”."/>
          <p:cNvSpPr txBox="1"/>
          <p:nvPr/>
        </p:nvSpPr>
        <p:spPr>
          <a:xfrm>
            <a:off x="3775455" y="11238616"/>
            <a:ext cx="1683308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How can we know the current HP of GEIO? We have to use the “Bar”.</a:t>
            </a:r>
          </a:p>
        </p:txBody>
      </p:sp>
      <p:sp>
        <p:nvSpPr>
          <p:cNvPr id="153" name="We can find a lot of applications of the “Bar” in our daily life. The most typical…"/>
          <p:cNvSpPr txBox="1"/>
          <p:nvPr/>
        </p:nvSpPr>
        <p:spPr>
          <a:xfrm>
            <a:off x="2642108" y="10775575"/>
            <a:ext cx="1909978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 can find a lot of applications of the “Bar” in our daily life. The most typical</a:t>
            </a:r>
          </a:p>
          <a:p>
            <a:pPr>
              <a:lnSpc>
                <a:spcPct val="150000"/>
              </a:lnSpc>
              <a:defRPr sz="4000">
                <a:solidFill>
                  <a:srgbClr val="41CAD0"/>
                </a:solidFill>
              </a:defRPr>
            </a:pPr>
            <a:r>
              <a:t>one is the thermometer. Here the “Bar” can be used to show GEIO’s HP status.</a:t>
            </a:r>
          </a:p>
        </p:txBody>
      </p:sp>
      <p:sp>
        <p:nvSpPr>
          <p:cNvPr id="154" name="The default programme for “Bar” is as shown above. The code…"/>
          <p:cNvSpPr txBox="1"/>
          <p:nvPr/>
        </p:nvSpPr>
        <p:spPr>
          <a:xfrm>
            <a:off x="4363719" y="10775575"/>
            <a:ext cx="1565656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 default programme for “Bar” is as shown above. The code</a:t>
            </a:r>
          </a:p>
          <a:p>
            <a:pPr>
              <a:lnSpc>
                <a:spcPct val="150000"/>
              </a:lnSpc>
              <a:defRPr sz="4000">
                <a:solidFill>
                  <a:srgbClr val="41CAD0"/>
                </a:solidFill>
              </a:defRPr>
            </a:pPr>
            <a:r>
              <a:t>“Show” can display the data of the content in the pre-set range. </a:t>
            </a:r>
          </a:p>
        </p:txBody>
      </p:sp>
      <p:sp>
        <p:nvSpPr>
          <p:cNvPr id="155" name="圆形"/>
          <p:cNvSpPr/>
          <p:nvPr/>
        </p:nvSpPr>
        <p:spPr>
          <a:xfrm>
            <a:off x="6870065"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6" name="圆形"/>
          <p:cNvSpPr/>
          <p:nvPr/>
        </p:nvSpPr>
        <p:spPr>
          <a:xfrm>
            <a:off x="11326279"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7" name="圆形"/>
          <p:cNvSpPr/>
          <p:nvPr/>
        </p:nvSpPr>
        <p:spPr>
          <a:xfrm>
            <a:off x="13174969"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8" name="Why do we need the logic control code “Repeat”? Every time we run the programme, the code “Show” would display the target data on the “Bar”. But if the data changes (e.g. HP changes), the “Bar” cannot update at the same time. With “Repeat”, the “Bar” will keep updating."/>
          <p:cNvSpPr txBox="1"/>
          <p:nvPr/>
        </p:nvSpPr>
        <p:spPr>
          <a:xfrm>
            <a:off x="344169" y="10312534"/>
            <a:ext cx="23695661"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Why do we need the logic control code “Repeat”? Every time we run the programme, the code “Show” would display the target data on the “Bar”. But if the data changes (e.g. HP changes), the “Bar” cannot update at the same time. With “Repeat”, the “Bar” will keep updating.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51"/>
                                        </p:tgtEl>
                                      </p:cBhvr>
                                    </p:animEffect>
                                    <p:set>
                                      <p:cBhvr>
                                        <p:cTn id="11" fill="hold">
                                          <p:stCondLst>
                                            <p:cond delay="499"/>
                                          </p:stCondLst>
                                        </p:cTn>
                                        <p:tgtEl>
                                          <p:spTgt spid="15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46"/>
                                        </p:tgtEl>
                                        <p:attrNameLst>
                                          <p:attrName>style.visibility</p:attrName>
                                        </p:attrNameLst>
                                      </p:cBhvr>
                                      <p:to>
                                        <p:strVal val="visible"/>
                                      </p:to>
                                    </p:set>
                                    <p:animEffect transition="in" filter="wipe(left)">
                                      <p:cBhvr>
                                        <p:cTn id="19" dur="10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147"/>
                                        </p:tgtEl>
                                        <p:attrNameLst>
                                          <p:attrName>style.visibility</p:attrName>
                                        </p:attrNameLst>
                                      </p:cBhvr>
                                      <p:to>
                                        <p:strVal val="visible"/>
                                      </p:to>
                                    </p:set>
                                    <p:animEffect transition="in" filter="wipe(left)">
                                      <p:cBhvr>
                                        <p:cTn id="24" dur="10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1000" fill="hold"/>
                                        <p:tgtEl>
                                          <p:spTgt spid="152"/>
                                        </p:tgtEl>
                                      </p:cBhvr>
                                    </p:animEffect>
                                    <p:set>
                                      <p:cBhvr>
                                        <p:cTn id="29" fill="hold">
                                          <p:stCondLst>
                                            <p:cond delay="999"/>
                                          </p:stCondLst>
                                        </p:cTn>
                                        <p:tgtEl>
                                          <p:spTgt spid="152"/>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7" nodeType="afterEffect">
                                  <p:stCondLst>
                                    <p:cond delay="0"/>
                                  </p:stCondLst>
                                  <p:iterate type="lt">
                                    <p:tmAbs val="100"/>
                                  </p:iterate>
                                  <p:childTnLst>
                                    <p:set>
                                      <p:cBhvr>
                                        <p:cTn id="32" fill="hold"/>
                                        <p:tgtEl>
                                          <p:spTgt spid="1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8" nodeType="clickEffect">
                                  <p:stCondLst>
                                    <p:cond delay="0"/>
                                  </p:stCondLst>
                                  <p:iterate>
                                    <p:tmAbs val="0"/>
                                  </p:iterate>
                                  <p:childTnLst>
                                    <p:animEffect transition="out" filter="wipe(left)">
                                      <p:cBhvr>
                                        <p:cTn id="36" dur="1000" fill="hold"/>
                                        <p:tgtEl>
                                          <p:spTgt spid="153"/>
                                        </p:tgtEl>
                                      </p:cBhvr>
                                    </p:animEffect>
                                    <p:set>
                                      <p:cBhvr>
                                        <p:cTn id="37" fill="hold">
                                          <p:stCondLst>
                                            <p:cond delay="999"/>
                                          </p:stCondLst>
                                        </p:cTn>
                                        <p:tgtEl>
                                          <p:spTgt spid="153"/>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9" nodeType="afterEffect">
                                  <p:stCondLst>
                                    <p:cond delay="0"/>
                                  </p:stCondLst>
                                  <p:iterate type="lt">
                                    <p:tmAbs val="100"/>
                                  </p:iterate>
                                  <p:childTnLst>
                                    <p:set>
                                      <p:cBhvr>
                                        <p:cTn id="40" fill="hold"/>
                                        <p:tgtEl>
                                          <p:spTgt spid="1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10" nodeType="clickEffect">
                                  <p:stCondLst>
                                    <p:cond delay="0"/>
                                  </p:stCondLst>
                                  <p:iterate>
                                    <p:tmAbs val="0"/>
                                  </p:iterate>
                                  <p:childTnLst>
                                    <p:set>
                                      <p:cBhvr>
                                        <p:cTn id="44" fill="hold"/>
                                        <p:tgtEl>
                                          <p:spTgt spid="148"/>
                                        </p:tgtEl>
                                        <p:attrNameLst>
                                          <p:attrName>style.visibility</p:attrName>
                                        </p:attrNameLst>
                                      </p:cBhvr>
                                      <p:to>
                                        <p:strVal val="visible"/>
                                      </p:to>
                                    </p:set>
                                    <p:animEffect transition="in" filter="wipe(left)">
                                      <p:cBhvr>
                                        <p:cTn id="45" dur="1000"/>
                                        <p:tgtEl>
                                          <p:spTgt spid="1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11" nodeType="clickEffect">
                                  <p:stCondLst>
                                    <p:cond delay="0"/>
                                  </p:stCondLst>
                                  <p:iterate>
                                    <p:tmAbs val="0"/>
                                  </p:iterate>
                                  <p:childTnLst>
                                    <p:set>
                                      <p:cBhvr>
                                        <p:cTn id="49" fill="hold"/>
                                        <p:tgtEl>
                                          <p:spTgt spid="155"/>
                                        </p:tgtEl>
                                        <p:attrNameLst>
                                          <p:attrName>style.visibility</p:attrName>
                                        </p:attrNameLst>
                                      </p:cBhvr>
                                      <p:to>
                                        <p:strVal val="visible"/>
                                      </p:to>
                                    </p:set>
                                    <p:animEffect transition="in" filter="wipe(left)">
                                      <p:cBhvr>
                                        <p:cTn id="50" dur="500"/>
                                        <p:tgtEl>
                                          <p:spTgt spid="155"/>
                                        </p:tgtEl>
                                      </p:cBhvr>
                                    </p:animEffect>
                                  </p:childTnLst>
                                </p:cTn>
                              </p:par>
                            </p:childTnLst>
                          </p:cTn>
                        </p:par>
                        <p:par>
                          <p:cTn id="51" fill="hold">
                            <p:stCondLst>
                              <p:cond delay="500"/>
                            </p:stCondLst>
                            <p:childTnLst>
                              <p:par>
                                <p:cTn id="52" presetID="22" presetClass="entr" presetSubtype="8" fill="hold" grpId="12" nodeType="afterEffect">
                                  <p:stCondLst>
                                    <p:cond delay="0"/>
                                  </p:stCondLst>
                                  <p:iterate>
                                    <p:tmAbs val="0"/>
                                  </p:iterate>
                                  <p:childTnLst>
                                    <p:set>
                                      <p:cBhvr>
                                        <p:cTn id="53" fill="hold"/>
                                        <p:tgtEl>
                                          <p:spTgt spid="156"/>
                                        </p:tgtEl>
                                        <p:attrNameLst>
                                          <p:attrName>style.visibility</p:attrName>
                                        </p:attrNameLst>
                                      </p:cBhvr>
                                      <p:to>
                                        <p:strVal val="visible"/>
                                      </p:to>
                                    </p:set>
                                    <p:animEffect transition="in" filter="wipe(left)">
                                      <p:cBhvr>
                                        <p:cTn id="54" dur="500"/>
                                        <p:tgtEl>
                                          <p:spTgt spid="156"/>
                                        </p:tgtEl>
                                      </p:cBhvr>
                                    </p:animEffect>
                                  </p:childTnLst>
                                </p:cTn>
                              </p:par>
                            </p:childTnLst>
                          </p:cTn>
                        </p:par>
                        <p:par>
                          <p:cTn id="55" fill="hold">
                            <p:stCondLst>
                              <p:cond delay="1000"/>
                            </p:stCondLst>
                            <p:childTnLst>
                              <p:par>
                                <p:cTn id="56" presetID="22" presetClass="entr" presetSubtype="8" fill="hold" grpId="13" nodeType="afterEffect">
                                  <p:stCondLst>
                                    <p:cond delay="0"/>
                                  </p:stCondLst>
                                  <p:iterate>
                                    <p:tmAbs val="0"/>
                                  </p:iterate>
                                  <p:childTnLst>
                                    <p:set>
                                      <p:cBhvr>
                                        <p:cTn id="57" fill="hold"/>
                                        <p:tgtEl>
                                          <p:spTgt spid="157"/>
                                        </p:tgtEl>
                                        <p:attrNameLst>
                                          <p:attrName>style.visibility</p:attrName>
                                        </p:attrNameLst>
                                      </p:cBhvr>
                                      <p:to>
                                        <p:strVal val="visible"/>
                                      </p:to>
                                    </p:set>
                                    <p:animEffect transition="in" filter="wipe(left)">
                                      <p:cBhvr>
                                        <p:cTn id="58" dur="500"/>
                                        <p:tgtEl>
                                          <p:spTgt spid="15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8" fill="hold" grpId="14" nodeType="clickEffect">
                                  <p:stCondLst>
                                    <p:cond delay="0"/>
                                  </p:stCondLst>
                                  <p:iterate>
                                    <p:tmAbs val="0"/>
                                  </p:iterate>
                                  <p:childTnLst>
                                    <p:animEffect transition="out" filter="wipe(left)">
                                      <p:cBhvr>
                                        <p:cTn id="62" dur="1000" fill="hold"/>
                                        <p:tgtEl>
                                          <p:spTgt spid="154"/>
                                        </p:tgtEl>
                                      </p:cBhvr>
                                    </p:animEffect>
                                    <p:set>
                                      <p:cBhvr>
                                        <p:cTn id="63" fill="hold">
                                          <p:stCondLst>
                                            <p:cond delay="999"/>
                                          </p:stCondLst>
                                        </p:cTn>
                                        <p:tgtEl>
                                          <p:spTgt spid="154"/>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15" nodeType="afterEffect">
                                  <p:stCondLst>
                                    <p:cond delay="0"/>
                                  </p:stCondLst>
                                  <p:iterate type="lt">
                                    <p:tmAbs val="100"/>
                                  </p:iterate>
                                  <p:childTnLst>
                                    <p:set>
                                      <p:cBhvr>
                                        <p:cTn id="66" fill="hold"/>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4" animBg="1" advAuto="0"/>
      <p:bldP spid="147" grpId="5" animBg="1" advAuto="0"/>
      <p:bldP spid="148" grpId="10" animBg="1" advAuto="0"/>
      <p:bldP spid="151" grpId="1" animBg="1" advAuto="0"/>
      <p:bldP spid="151" grpId="2" animBg="1" advAuto="0"/>
      <p:bldP spid="152" grpId="3" animBg="1" advAuto="0"/>
      <p:bldP spid="152" grpId="6" animBg="1" advAuto="0"/>
      <p:bldP spid="153" grpId="7" animBg="1" advAuto="0"/>
      <p:bldP spid="153" grpId="8" animBg="1" advAuto="0"/>
      <p:bldP spid="154" grpId="9" animBg="1" advAuto="0"/>
      <p:bldP spid="154" grpId="14" animBg="1" advAuto="0"/>
      <p:bldP spid="155" grpId="11" animBg="1" advAuto="0"/>
      <p:bldP spid="156" grpId="12" animBg="1" advAuto="0"/>
      <p:bldP spid="157" grpId="13" animBg="1" advAuto="0"/>
      <p:bldP spid="158" grpId="1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61"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62" name="IMG_3912.PNG" descr="IMG_3912.PNG"/>
          <p:cNvPicPr>
            <a:picLocks noChangeAspect="1"/>
          </p:cNvPicPr>
          <p:nvPr/>
        </p:nvPicPr>
        <p:blipFill>
          <a:blip r:embed="rId4">
            <a:extLst/>
          </a:blip>
          <a:stretch>
            <a:fillRect/>
          </a:stretch>
        </p:blipFill>
        <p:spPr>
          <a:xfrm>
            <a:off x="2173291" y="1218552"/>
            <a:ext cx="14094176" cy="7501399"/>
          </a:xfrm>
          <a:prstGeom prst="rect">
            <a:avLst/>
          </a:prstGeom>
          <a:ln w="12700">
            <a:miter lim="400000"/>
          </a:ln>
        </p:spPr>
      </p:pic>
      <p:pic>
        <p:nvPicPr>
          <p:cNvPr id="163" name="IMG_3913.PNG" descr="IMG_3913.PNG"/>
          <p:cNvPicPr>
            <a:picLocks noChangeAspect="1"/>
          </p:cNvPicPr>
          <p:nvPr/>
        </p:nvPicPr>
        <p:blipFill>
          <a:blip r:embed="rId5">
            <a:extLst/>
          </a:blip>
          <a:stretch>
            <a:fillRect/>
          </a:stretch>
        </p:blipFill>
        <p:spPr>
          <a:xfrm>
            <a:off x="2173291" y="1218552"/>
            <a:ext cx="14094176" cy="7501399"/>
          </a:xfrm>
          <a:prstGeom prst="rect">
            <a:avLst/>
          </a:prstGeom>
          <a:ln w="12700">
            <a:miter lim="400000"/>
          </a:ln>
        </p:spPr>
      </p:pic>
      <p:pic>
        <p:nvPicPr>
          <p:cNvPr id="164" name="色彩主角 4.png" descr="色彩主角 4.png"/>
          <p:cNvPicPr>
            <a:picLocks noChangeAspect="1"/>
          </p:cNvPicPr>
          <p:nvPr/>
        </p:nvPicPr>
        <p:blipFill>
          <a:blip r:embed="rId6">
            <a:extLst/>
          </a:blip>
          <a:stretch>
            <a:fillRect/>
          </a:stretch>
        </p:blipFill>
        <p:spPr>
          <a:xfrm>
            <a:off x="17375714" y="2480522"/>
            <a:ext cx="6767211" cy="13716001"/>
          </a:xfrm>
          <a:prstGeom prst="rect">
            <a:avLst/>
          </a:prstGeom>
          <a:ln w="12700">
            <a:miter lim="400000"/>
          </a:ln>
        </p:spPr>
      </p:pic>
      <p:pic>
        <p:nvPicPr>
          <p:cNvPr id="165" name="V朘R$~3LVOWC{SUC4.png" descr="V朘R$~3LVOWC{SUC4.png"/>
          <p:cNvPicPr>
            <a:picLocks noChangeAspect="1"/>
          </p:cNvPicPr>
          <p:nvPr/>
        </p:nvPicPr>
        <p:blipFill>
          <a:blip r:embed="rId7">
            <a:extLst/>
          </a:blip>
          <a:stretch>
            <a:fillRect/>
          </a:stretch>
        </p:blipFill>
        <p:spPr>
          <a:xfrm>
            <a:off x="0" y="9377048"/>
            <a:ext cx="24384001" cy="4432301"/>
          </a:xfrm>
          <a:prstGeom prst="rect">
            <a:avLst/>
          </a:prstGeom>
          <a:ln w="12700">
            <a:miter lim="400000"/>
          </a:ln>
        </p:spPr>
      </p:pic>
      <p:sp>
        <p:nvSpPr>
          <p:cNvPr id="166" name="Except for “Bar”, there is another way to display the target data — Digital Display."/>
          <p:cNvSpPr txBox="1"/>
          <p:nvPr/>
        </p:nvSpPr>
        <p:spPr>
          <a:xfrm>
            <a:off x="2283968" y="11238616"/>
            <a:ext cx="1981606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Except for “Bar”, there is another way to display the target data — Digital Display.</a:t>
            </a:r>
          </a:p>
        </p:txBody>
      </p:sp>
      <p:sp>
        <p:nvSpPr>
          <p:cNvPr id="167" name="Unlike the “Bar”, the “Digital Display” will display the actual number of the target data."/>
          <p:cNvSpPr txBox="1"/>
          <p:nvPr/>
        </p:nvSpPr>
        <p:spPr>
          <a:xfrm>
            <a:off x="1716532" y="11238616"/>
            <a:ext cx="2095093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Unlike the “Bar”, the “Digital Display” will display the actual number of the target data.</a:t>
            </a:r>
          </a:p>
        </p:txBody>
      </p:sp>
      <p:sp>
        <p:nvSpPr>
          <p:cNvPr id="168" name="椭圆形"/>
          <p:cNvSpPr/>
          <p:nvPr/>
        </p:nvSpPr>
        <p:spPr>
          <a:xfrm>
            <a:off x="4951171" y="3752715"/>
            <a:ext cx="2734523"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9" name="We notice that the start code of “Bar” and “Digital Display” is different from that of “Button”.…"/>
          <p:cNvSpPr txBox="1"/>
          <p:nvPr/>
        </p:nvSpPr>
        <p:spPr>
          <a:xfrm>
            <a:off x="930147" y="10775575"/>
            <a:ext cx="2252370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 notice that the start code of “Bar” and “Digital Display” is different from that of “Button”.</a:t>
            </a:r>
          </a:p>
          <a:p>
            <a:pPr>
              <a:lnSpc>
                <a:spcPct val="150000"/>
              </a:lnSpc>
              <a:defRPr sz="4000">
                <a:solidFill>
                  <a:srgbClr val="41CAD0"/>
                </a:solidFill>
              </a:defRPr>
            </a:pPr>
            <a:r>
              <a:t>Data display will begin once the programme is running (do not need to click or press).</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62"/>
                                        </p:tgtEl>
                                        <p:attrNameLst>
                                          <p:attrName>style.visibility</p:attrName>
                                        </p:attrNameLst>
                                      </p:cBhvr>
                                      <p:to>
                                        <p:strVal val="visible"/>
                                      </p:to>
                                    </p:set>
                                    <p:animEffect transition="in" filter="wipe(left)">
                                      <p:cBhvr>
                                        <p:cTn id="11" dur="10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66"/>
                                        </p:tgtEl>
                                      </p:cBhvr>
                                    </p:animEffect>
                                    <p:set>
                                      <p:cBhvr>
                                        <p:cTn id="16" fill="hold">
                                          <p:stCondLst>
                                            <p:cond delay="499"/>
                                          </p:stCondLst>
                                        </p:cTn>
                                        <p:tgtEl>
                                          <p:spTgt spid="16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6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163"/>
                                        </p:tgtEl>
                                        <p:attrNameLst>
                                          <p:attrName>style.visibility</p:attrName>
                                        </p:attrNameLst>
                                      </p:cBhvr>
                                      <p:to>
                                        <p:strVal val="visible"/>
                                      </p:to>
                                    </p:set>
                                    <p:animEffect transition="in" filter="wipe(left)">
                                      <p:cBhvr>
                                        <p:cTn id="24" dur="1000"/>
                                        <p:tgtEl>
                                          <p:spTgt spid="1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500" fill="hold"/>
                                        <p:tgtEl>
                                          <p:spTgt spid="167"/>
                                        </p:tgtEl>
                                      </p:cBhvr>
                                    </p:animEffect>
                                    <p:set>
                                      <p:cBhvr>
                                        <p:cTn id="29" fill="hold">
                                          <p:stCondLst>
                                            <p:cond delay="499"/>
                                          </p:stCondLst>
                                        </p:cTn>
                                        <p:tgtEl>
                                          <p:spTgt spid="16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7" nodeType="afterEffect">
                                  <p:stCondLst>
                                    <p:cond delay="0"/>
                                  </p:stCondLst>
                                  <p:iterate type="lt">
                                    <p:tmAbs val="100"/>
                                  </p:iterate>
                                  <p:childTnLst>
                                    <p:set>
                                      <p:cBhvr>
                                        <p:cTn id="32" fill="hold"/>
                                        <p:tgtEl>
                                          <p:spTgt spid="1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8" nodeType="clickEffect">
                                  <p:stCondLst>
                                    <p:cond delay="0"/>
                                  </p:stCondLst>
                                  <p:iterate>
                                    <p:tmAbs val="0"/>
                                  </p:iterate>
                                  <p:childTnLst>
                                    <p:set>
                                      <p:cBhvr>
                                        <p:cTn id="36" fill="hold"/>
                                        <p:tgtEl>
                                          <p:spTgt spid="168"/>
                                        </p:tgtEl>
                                        <p:attrNameLst>
                                          <p:attrName>style.visibility</p:attrName>
                                        </p:attrNameLst>
                                      </p:cBhvr>
                                      <p:to>
                                        <p:strVal val="visible"/>
                                      </p:to>
                                    </p:set>
                                    <p:animEffect transition="in" filter="wipe(left)">
                                      <p:cBhvr>
                                        <p:cTn id="3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2" animBg="1" advAuto="0"/>
      <p:bldP spid="163" grpId="5" animBg="1" advAuto="0"/>
      <p:bldP spid="166" grpId="1" animBg="1" advAuto="0"/>
      <p:bldP spid="166" grpId="3" animBg="1" advAuto="0"/>
      <p:bldP spid="167" grpId="4" animBg="1" advAuto="0"/>
      <p:bldP spid="167" grpId="6" animBg="1" advAuto="0"/>
      <p:bldP spid="168" grpId="8" animBg="1" advAuto="0"/>
      <p:bldP spid="169"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72"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73" name="IMG_3914.PNG" descr="IMG_3914.PNG"/>
          <p:cNvPicPr>
            <a:picLocks noChangeAspect="1"/>
          </p:cNvPicPr>
          <p:nvPr/>
        </p:nvPicPr>
        <p:blipFill>
          <a:blip r:embed="rId4">
            <a:extLst/>
          </a:blip>
          <a:stretch>
            <a:fillRect/>
          </a:stretch>
        </p:blipFill>
        <p:spPr>
          <a:xfrm>
            <a:off x="2173291" y="1218552"/>
            <a:ext cx="14094176" cy="7501399"/>
          </a:xfrm>
          <a:prstGeom prst="rect">
            <a:avLst/>
          </a:prstGeom>
          <a:ln w="12700">
            <a:miter lim="400000"/>
          </a:ln>
        </p:spPr>
      </p:pic>
      <p:pic>
        <p:nvPicPr>
          <p:cNvPr id="174" name="色彩主角 4.png" descr="色彩主角 4.png"/>
          <p:cNvPicPr>
            <a:picLocks noChangeAspect="1"/>
          </p:cNvPicPr>
          <p:nvPr/>
        </p:nvPicPr>
        <p:blipFill>
          <a:blip r:embed="rId5">
            <a:extLst/>
          </a:blip>
          <a:stretch>
            <a:fillRect/>
          </a:stretch>
        </p:blipFill>
        <p:spPr>
          <a:xfrm>
            <a:off x="17375714" y="2480522"/>
            <a:ext cx="6767211" cy="13716001"/>
          </a:xfrm>
          <a:prstGeom prst="rect">
            <a:avLst/>
          </a:prstGeom>
          <a:ln w="12700">
            <a:miter lim="400000"/>
          </a:ln>
        </p:spPr>
      </p:pic>
      <p:pic>
        <p:nvPicPr>
          <p:cNvPr id="175" name="V朘R$~3LVOWC{SUC4.png" descr="V朘R$~3LVOWC{SUC4.png"/>
          <p:cNvPicPr>
            <a:picLocks noChangeAspect="1"/>
          </p:cNvPicPr>
          <p:nvPr/>
        </p:nvPicPr>
        <p:blipFill>
          <a:blip r:embed="rId6">
            <a:extLst/>
          </a:blip>
          <a:stretch>
            <a:fillRect/>
          </a:stretch>
        </p:blipFill>
        <p:spPr>
          <a:xfrm>
            <a:off x="0" y="9377048"/>
            <a:ext cx="24384001" cy="4432301"/>
          </a:xfrm>
          <a:prstGeom prst="rect">
            <a:avLst/>
          </a:prstGeom>
          <a:ln w="12700">
            <a:miter lim="400000"/>
          </a:ln>
        </p:spPr>
      </p:pic>
      <p:sp>
        <p:nvSpPr>
          <p:cNvPr id="176" name="We now know how to display data. But how can we display GEIO’s HP?"/>
          <p:cNvSpPr txBox="1"/>
          <p:nvPr/>
        </p:nvSpPr>
        <p:spPr>
          <a:xfrm>
            <a:off x="3556762" y="11238616"/>
            <a:ext cx="1727047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We now know how to display data. But how can we display GEIO’s HP?</a:t>
            </a:r>
          </a:p>
        </p:txBody>
      </p:sp>
      <p:sp>
        <p:nvSpPr>
          <p:cNvPr id="177" name="In the“Detect” toolkit, we can find the code “HP of GEIO”. With this code,…"/>
          <p:cNvSpPr txBox="1"/>
          <p:nvPr/>
        </p:nvSpPr>
        <p:spPr>
          <a:xfrm>
            <a:off x="3221989" y="10775575"/>
            <a:ext cx="1794002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In the“Detect” toolkit, we can find the code “HP of GEIO”. With this code,</a:t>
            </a:r>
          </a:p>
          <a:p>
            <a:pPr>
              <a:lnSpc>
                <a:spcPct val="150000"/>
              </a:lnSpc>
              <a:defRPr sz="4000">
                <a:solidFill>
                  <a:srgbClr val="41CAD0"/>
                </a:solidFill>
              </a:defRPr>
            </a:pPr>
            <a:r>
              <a:t>we can collect the real-time HP data of GEIO, and use it in the display.</a:t>
            </a:r>
          </a:p>
        </p:txBody>
      </p:sp>
      <p:sp>
        <p:nvSpPr>
          <p:cNvPr id="178" name="椭圆形"/>
          <p:cNvSpPr/>
          <p:nvPr/>
        </p:nvSpPr>
        <p:spPr>
          <a:xfrm>
            <a:off x="4389544" y="5376682"/>
            <a:ext cx="3188377" cy="7493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Let’s do some training."/>
          <p:cNvSpPr txBox="1"/>
          <p:nvPr/>
        </p:nvSpPr>
        <p:spPr>
          <a:xfrm>
            <a:off x="9378950" y="11238616"/>
            <a:ext cx="5626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Let’s do some training.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76"/>
                                        </p:tgtEl>
                                      </p:cBhvr>
                                    </p:animEffect>
                                    <p:set>
                                      <p:cBhvr>
                                        <p:cTn id="11" fill="hold">
                                          <p:stCondLst>
                                            <p:cond delay="499"/>
                                          </p:stCondLst>
                                        </p:cTn>
                                        <p:tgtEl>
                                          <p:spTgt spid="17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73"/>
                                        </p:tgtEl>
                                        <p:attrNameLst>
                                          <p:attrName>style.visibility</p:attrName>
                                        </p:attrNameLst>
                                      </p:cBhvr>
                                      <p:to>
                                        <p:strVal val="visible"/>
                                      </p:to>
                                    </p:set>
                                    <p:animEffect transition="in" filter="wipe(left)">
                                      <p:cBhvr>
                                        <p:cTn id="19" dur="1000"/>
                                        <p:tgtEl>
                                          <p:spTgt spid="173"/>
                                        </p:tgtEl>
                                      </p:cBhvr>
                                    </p:animEffect>
                                  </p:childTnLst>
                                </p:cTn>
                              </p:par>
                            </p:childTnLst>
                          </p:cTn>
                        </p:par>
                        <p:par>
                          <p:cTn id="20" fill="hold">
                            <p:stCondLst>
                              <p:cond delay="1000"/>
                            </p:stCondLst>
                            <p:childTnLst>
                              <p:par>
                                <p:cTn id="21" presetID="22" presetClass="entr" presetSubtype="8" fill="hold" grpId="5" nodeType="afterEffect">
                                  <p:stCondLst>
                                    <p:cond delay="0"/>
                                  </p:stCondLst>
                                  <p:iterate>
                                    <p:tmAbs val="0"/>
                                  </p:iterate>
                                  <p:childTnLst>
                                    <p:set>
                                      <p:cBhvr>
                                        <p:cTn id="22" fill="hold"/>
                                        <p:tgtEl>
                                          <p:spTgt spid="178"/>
                                        </p:tgtEl>
                                        <p:attrNameLst>
                                          <p:attrName>style.visibility</p:attrName>
                                        </p:attrNameLst>
                                      </p:cBhvr>
                                      <p:to>
                                        <p:strVal val="visible"/>
                                      </p:to>
                                    </p:set>
                                    <p:animEffect transition="in" filter="wipe(left)">
                                      <p:cBhvr>
                                        <p:cTn id="23" dur="500"/>
                                        <p:tgtEl>
                                          <p:spTgt spid="17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6" nodeType="clickEffect">
                                  <p:stCondLst>
                                    <p:cond delay="0"/>
                                  </p:stCondLst>
                                  <p:iterate>
                                    <p:tmAbs val="0"/>
                                  </p:iterate>
                                  <p:childTnLst>
                                    <p:animEffect transition="out" filter="wipe(left)">
                                      <p:cBhvr>
                                        <p:cTn id="27" dur="500" fill="hold"/>
                                        <p:tgtEl>
                                          <p:spTgt spid="177"/>
                                        </p:tgtEl>
                                      </p:cBhvr>
                                    </p:animEffect>
                                    <p:set>
                                      <p:cBhvr>
                                        <p:cTn id="28" fill="hold">
                                          <p:stCondLst>
                                            <p:cond delay="499"/>
                                          </p:stCondLst>
                                        </p:cTn>
                                        <p:tgtEl>
                                          <p:spTgt spid="177"/>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7" nodeType="afterEffect">
                                  <p:stCondLst>
                                    <p:cond delay="0"/>
                                  </p:stCondLst>
                                  <p:iterate type="lt">
                                    <p:tmAbs val="100"/>
                                  </p:iterate>
                                  <p:childTnLst>
                                    <p:set>
                                      <p:cBhvr>
                                        <p:cTn id="31"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4" animBg="1" advAuto="0"/>
      <p:bldP spid="176" grpId="1" animBg="1" advAuto="0"/>
      <p:bldP spid="176" grpId="2" animBg="1" advAuto="0"/>
      <p:bldP spid="177" grpId="3" animBg="1" advAuto="0"/>
      <p:bldP spid="177" grpId="6" animBg="1" advAuto="0"/>
      <p:bldP spid="178" grpId="5" animBg="1" advAuto="0"/>
      <p:bldP spid="179" grpId="7"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82"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83"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Training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4418</TotalTime>
  <Words>764</Words>
  <Application>Microsoft Macintosh PowerPoint</Application>
  <PresentationFormat>自定义</PresentationFormat>
  <Paragraphs>75</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然 罗</cp:lastModifiedBy>
  <cp:revision>2</cp:revision>
  <dcterms:modified xsi:type="dcterms:W3CDTF">2018-11-05T03:13:30Z</dcterms:modified>
</cp:coreProperties>
</file>