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7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2471" autoAdjust="0"/>
  </p:normalViewPr>
  <p:slideViewPr>
    <p:cSldViewPr snapToGrid="0" showGuides="1">
      <p:cViewPr varScale="1">
        <p:scale>
          <a:sx n="51" d="100"/>
          <a:sy n="51" d="100"/>
        </p:scale>
        <p:origin x="918" y="120"/>
      </p:cViewPr>
      <p:guideLst>
        <p:guide orient="horz" pos="4320"/>
        <p:guide pos="77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5647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12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在此键入引文。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13450"/>
            <a:ext cx="19621500" cy="9525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“在此键入引文。”</a:t>
            </a:r>
          </a:p>
        </p:txBody>
      </p:sp>
      <p:sp>
        <p:nvSpPr>
          <p:cNvPr id="9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图像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像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标题文本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22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文本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3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像"/>
          <p:cNvSpPr>
            <a:spLocks noGrp="1"/>
          </p:cNvSpPr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标题文本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标题文本</a:t>
            </a:r>
          </a:p>
        </p:txBody>
      </p:sp>
      <p:sp>
        <p:nvSpPr>
          <p:cNvPr id="40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7" name="正文级别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图像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7" name="正文级别 1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正文级别 1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6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图像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图像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图像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正文级别 1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训练营003.jpg" descr="训练营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2" name="How to Become A GEIO Pilot？…"/>
          <p:cNvGrpSpPr/>
          <p:nvPr/>
        </p:nvGrpSpPr>
        <p:grpSpPr>
          <a:xfrm>
            <a:off x="8896389" y="8351235"/>
            <a:ext cx="13617408" cy="4087872"/>
            <a:chOff x="101600" y="197682"/>
            <a:chExt cx="13617407" cy="4087871"/>
          </a:xfrm>
        </p:grpSpPr>
        <p:sp>
          <p:nvSpPr>
            <p:cNvPr id="121" name="How to Become A GEIO Pilot？…"/>
            <p:cNvSpPr txBox="1"/>
            <p:nvPr/>
          </p:nvSpPr>
          <p:spPr>
            <a:xfrm>
              <a:off x="101600" y="197682"/>
              <a:ext cx="13401507" cy="3820340"/>
            </a:xfrm>
            <a:prstGeom prst="rect">
              <a:avLst/>
            </a:prstGeom>
            <a:solidFill>
              <a:srgbClr val="2F4A89"/>
            </a:solidFill>
            <a:ln>
              <a:noFill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lnSpc>
                  <a:spcPct val="120000"/>
                </a:lnSpc>
                <a:defRPr sz="6000">
                  <a:solidFill>
                    <a:srgbClr val="FFFFFF"/>
                  </a:solidFill>
                </a:defRPr>
              </a:pPr>
              <a:endParaRPr dirty="0"/>
            </a:p>
            <a:p>
              <a:pPr>
                <a:lnSpc>
                  <a:spcPct val="120000"/>
                </a:lnSpc>
                <a:defRPr sz="6500">
                  <a:solidFill>
                    <a:srgbClr val="FFFFFF"/>
                  </a:solidFill>
                </a:defRPr>
              </a:pPr>
              <a:r>
                <a:rPr dirty="0"/>
                <a:t>GEIO</a:t>
              </a:r>
              <a:r>
                <a:rPr lang="en-US" altLang="ko-KR" dirty="0"/>
                <a:t> </a:t>
              </a:r>
              <a:r>
                <a:rPr lang="ko-KR" altLang="en-US" dirty="0"/>
                <a:t>파일럿이 되는 방법</a:t>
              </a:r>
              <a:endParaRPr dirty="0"/>
            </a:p>
            <a:p>
              <a:pPr>
                <a:lnSpc>
                  <a:spcPct val="120000"/>
                </a:lnSpc>
                <a:defRPr sz="4000">
                  <a:solidFill>
                    <a:srgbClr val="FFFFFF"/>
                  </a:solidFill>
                </a:defRPr>
              </a:pPr>
              <a:r>
                <a:rPr dirty="0"/>
                <a:t>Lesson 7: </a:t>
              </a:r>
              <a:r>
                <a:rPr lang="ko-KR" altLang="en-US" dirty="0"/>
                <a:t>재장전</a:t>
              </a:r>
              <a:endParaRPr lang="en-US" altLang="ko-KR" dirty="0"/>
            </a:p>
            <a:p>
              <a:pPr>
                <a:lnSpc>
                  <a:spcPct val="120000"/>
                </a:lnSpc>
                <a:defRPr sz="4000">
                  <a:solidFill>
                    <a:srgbClr val="FFFFFF"/>
                  </a:solidFill>
                </a:defRPr>
              </a:pPr>
              <a:endParaRPr dirty="0"/>
            </a:p>
          </p:txBody>
        </p:sp>
        <p:pic>
          <p:nvPicPr>
            <p:cNvPr id="120" name="How to Become A GEIO Pilot？…" descr="How to Become A GEIO Pilot？…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600" y="197682"/>
              <a:ext cx="13617407" cy="408787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0" advTm="0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IMG_4122.PNG" descr="IMG_41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004"/>
            <a:ext cx="24384001" cy="12977992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线条"/>
          <p:cNvSpPr/>
          <p:nvPr/>
        </p:nvSpPr>
        <p:spPr>
          <a:xfrm>
            <a:off x="6583256" y="7941522"/>
            <a:ext cx="3609409" cy="1"/>
          </a:xfrm>
          <a:prstGeom prst="line">
            <a:avLst/>
          </a:prstGeom>
          <a:ln w="635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0" name="线条"/>
          <p:cNvSpPr/>
          <p:nvPr/>
        </p:nvSpPr>
        <p:spPr>
          <a:xfrm>
            <a:off x="7062476" y="4722157"/>
            <a:ext cx="3130189" cy="1"/>
          </a:xfrm>
          <a:prstGeom prst="line">
            <a:avLst/>
          </a:prstGeom>
          <a:ln w="635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1" name="线条"/>
          <p:cNvSpPr/>
          <p:nvPr/>
        </p:nvSpPr>
        <p:spPr>
          <a:xfrm>
            <a:off x="8049334" y="6183022"/>
            <a:ext cx="2143331" cy="1"/>
          </a:xfrm>
          <a:prstGeom prst="line">
            <a:avLst/>
          </a:prstGeom>
          <a:ln w="635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2" name="线条"/>
          <p:cNvSpPr/>
          <p:nvPr/>
        </p:nvSpPr>
        <p:spPr>
          <a:xfrm>
            <a:off x="7646775" y="3261291"/>
            <a:ext cx="2545889" cy="1"/>
          </a:xfrm>
          <a:prstGeom prst="line">
            <a:avLst/>
          </a:prstGeom>
          <a:ln w="635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3" name="线条"/>
          <p:cNvSpPr/>
          <p:nvPr/>
        </p:nvSpPr>
        <p:spPr>
          <a:xfrm>
            <a:off x="6583256" y="9940614"/>
            <a:ext cx="3609409" cy="1"/>
          </a:xfrm>
          <a:prstGeom prst="line">
            <a:avLst/>
          </a:prstGeom>
          <a:ln w="635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4" name="线条"/>
          <p:cNvSpPr/>
          <p:nvPr/>
        </p:nvSpPr>
        <p:spPr>
          <a:xfrm>
            <a:off x="8049334" y="11602095"/>
            <a:ext cx="2143331" cy="1"/>
          </a:xfrm>
          <a:prstGeom prst="line">
            <a:avLst/>
          </a:prstGeom>
          <a:ln w="635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5" name="线条"/>
          <p:cNvSpPr/>
          <p:nvPr/>
        </p:nvSpPr>
        <p:spPr>
          <a:xfrm>
            <a:off x="7062476" y="12621752"/>
            <a:ext cx="3130188" cy="1"/>
          </a:xfrm>
          <a:prstGeom prst="line">
            <a:avLst/>
          </a:prstGeom>
          <a:ln w="635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6" name="Repeat when condition is fulfilled"/>
          <p:cNvSpPr txBox="1"/>
          <p:nvPr/>
        </p:nvSpPr>
        <p:spPr>
          <a:xfrm>
            <a:off x="10266657" y="2902219"/>
            <a:ext cx="5004575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0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r>
              <a:rPr lang="ko-KR" altLang="en-US" dirty="0"/>
              <a:t>조건이 충족되면 반복</a:t>
            </a:r>
            <a:endParaRPr dirty="0"/>
          </a:p>
        </p:txBody>
      </p:sp>
      <p:sp>
        <p:nvSpPr>
          <p:cNvPr id="217" name="Repeat unconditionally"/>
          <p:cNvSpPr txBox="1"/>
          <p:nvPr/>
        </p:nvSpPr>
        <p:spPr>
          <a:xfrm>
            <a:off x="10266657" y="4363085"/>
            <a:ext cx="6795300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0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r>
              <a:rPr lang="ko-KR" altLang="en-US" dirty="0"/>
              <a:t>무조건적으로 반복</a:t>
            </a:r>
            <a:endParaRPr dirty="0"/>
          </a:p>
        </p:txBody>
      </p:sp>
      <p:sp>
        <p:nvSpPr>
          <p:cNvPr id="218" name="Repeat certain times"/>
          <p:cNvSpPr txBox="1"/>
          <p:nvPr/>
        </p:nvSpPr>
        <p:spPr>
          <a:xfrm>
            <a:off x="10266657" y="5823950"/>
            <a:ext cx="5327974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0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r>
              <a:rPr lang="ko-KR" altLang="en-US" dirty="0"/>
              <a:t>특정한 횟수로 반복</a:t>
            </a:r>
            <a:endParaRPr dirty="0"/>
          </a:p>
        </p:txBody>
      </p:sp>
      <p:sp>
        <p:nvSpPr>
          <p:cNvPr id="219" name="If condition fulfilled, do (otherwise skip)"/>
          <p:cNvSpPr txBox="1"/>
          <p:nvPr/>
        </p:nvSpPr>
        <p:spPr>
          <a:xfrm>
            <a:off x="10266657" y="7274674"/>
            <a:ext cx="9927946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0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r>
              <a:rPr lang="en-US" altLang="ko-KR" dirty="0"/>
              <a:t>If </a:t>
            </a:r>
            <a:r>
              <a:rPr lang="ko-KR" altLang="en-US" dirty="0"/>
              <a:t>조건이 충족되면 실행 </a:t>
            </a:r>
            <a:r>
              <a:rPr lang="en-US" altLang="ko-KR" dirty="0"/>
              <a:t>(</a:t>
            </a:r>
            <a:r>
              <a:rPr lang="ko-KR" altLang="en-US" dirty="0"/>
              <a:t>그렇지 않을 경우 생략</a:t>
            </a:r>
            <a:r>
              <a:rPr lang="en-US" altLang="ko-KR" dirty="0"/>
              <a:t>)</a:t>
            </a:r>
            <a:endParaRPr dirty="0"/>
          </a:p>
        </p:txBody>
      </p:sp>
      <p:sp>
        <p:nvSpPr>
          <p:cNvPr id="220" name="If condition fulfilled, do upper code; otherwise do lower code"/>
          <p:cNvSpPr txBox="1"/>
          <p:nvPr/>
        </p:nvSpPr>
        <p:spPr>
          <a:xfrm>
            <a:off x="10266657" y="9273765"/>
            <a:ext cx="9142819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0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r>
              <a:rPr dirty="0"/>
              <a:t>If </a:t>
            </a:r>
            <a:r>
              <a:rPr lang="ko-KR" altLang="en-US" dirty="0"/>
              <a:t>조건이 충족되면</a:t>
            </a:r>
            <a:r>
              <a:rPr lang="en-US" altLang="ko-KR" dirty="0"/>
              <a:t>, </a:t>
            </a:r>
            <a:r>
              <a:rPr lang="ko-KR" altLang="en-US" dirty="0"/>
              <a:t>위쪽 코드 실행 </a:t>
            </a:r>
            <a:r>
              <a:rPr lang="en-US" altLang="ko-KR" dirty="0"/>
              <a:t>(</a:t>
            </a:r>
            <a:r>
              <a:rPr lang="ko-KR" altLang="en-US" dirty="0"/>
              <a:t>그렇지 않을 경우 아래쪽 코드 실행</a:t>
            </a:r>
            <a:r>
              <a:rPr lang="en-US" altLang="ko-KR" dirty="0"/>
              <a:t>)</a:t>
            </a:r>
            <a:endParaRPr dirty="0"/>
          </a:p>
        </p:txBody>
      </p:sp>
      <p:sp>
        <p:nvSpPr>
          <p:cNvPr id="221" name="Wait for some time before going into the next step"/>
          <p:cNvSpPr txBox="1"/>
          <p:nvPr/>
        </p:nvSpPr>
        <p:spPr>
          <a:xfrm>
            <a:off x="10266656" y="11243023"/>
            <a:ext cx="9890235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40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r>
              <a:rPr lang="ko-KR" altLang="en-US" dirty="0"/>
              <a:t>다음 단계로 가기 전</a:t>
            </a:r>
            <a:r>
              <a:rPr lang="en-US" altLang="ko-KR" dirty="0"/>
              <a:t>, </a:t>
            </a:r>
            <a:r>
              <a:rPr lang="ko-KR" altLang="en-US" dirty="0"/>
              <a:t>특정 시간동안 대기</a:t>
            </a:r>
            <a:endParaRPr dirty="0"/>
          </a:p>
        </p:txBody>
      </p:sp>
      <p:sp>
        <p:nvSpPr>
          <p:cNvPr id="222" name="Wait for the condition to be fulfilled"/>
          <p:cNvSpPr txBox="1"/>
          <p:nvPr/>
        </p:nvSpPr>
        <p:spPr>
          <a:xfrm>
            <a:off x="10266657" y="12262680"/>
            <a:ext cx="9816242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0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r>
              <a:rPr lang="ko-KR" altLang="en-US" dirty="0"/>
              <a:t>조건이 충족될 때까지 대기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7" animBg="1" advAuto="0"/>
      <p:bldP spid="210" grpId="3" animBg="1" advAuto="0"/>
      <p:bldP spid="211" grpId="5" animBg="1" advAuto="0"/>
      <p:bldP spid="212" grpId="1" animBg="1" advAuto="0"/>
      <p:bldP spid="213" grpId="9" animBg="1" advAuto="0"/>
      <p:bldP spid="214" grpId="11" animBg="1" advAuto="0"/>
      <p:bldP spid="215" grpId="13" animBg="1" advAuto="0"/>
      <p:bldP spid="216" grpId="2" animBg="1" advAuto="0"/>
      <p:bldP spid="217" grpId="4" animBg="1" advAuto="0"/>
      <p:bldP spid="218" grpId="6" animBg="1" advAuto="0"/>
      <p:bldP spid="219" grpId="8" animBg="1" advAuto="0"/>
      <p:bldP spid="220" grpId="10" animBg="1" advAuto="0"/>
      <p:bldP spid="221" grpId="12" animBg="1" advAuto="0"/>
      <p:bldP spid="222" grpId="14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训练营003（模糊02）.jpg" descr="训练营003（模糊02）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V朘R$~3LVOWC{SUC4.png" descr="V朘R$~3LVOWC{SUC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275" y="5546573"/>
            <a:ext cx="14429450" cy="2622854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Training"/>
          <p:cNvSpPr txBox="1"/>
          <p:nvPr/>
        </p:nvSpPr>
        <p:spPr>
          <a:xfrm>
            <a:off x="11371262" y="6345039"/>
            <a:ext cx="1641476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41CAD0"/>
                </a:solidFill>
              </a:defRPr>
            </a:lvl1pPr>
          </a:lstStyle>
          <a:p>
            <a:r>
              <a:rPr lang="ko-KR" altLang="en-US" dirty="0"/>
              <a:t>훈련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屏幕 改psd.jpg" descr="屏幕 改ps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344"/>
            <a:ext cx="24384001" cy="137073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IMG_3908.PNG" descr="IMG_39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473" y="2388258"/>
            <a:ext cx="12839054" cy="68333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色彩主角 4.png" descr="色彩主角 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V朘R$~3LVOWC{SUC4.png" descr="V朘R$~3LVOWC{SUC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Training task 1: Make the laser gun auto-reload. Programme and draw the flow chart.…"/>
          <p:cNvSpPr txBox="1"/>
          <p:nvPr/>
        </p:nvSpPr>
        <p:spPr>
          <a:xfrm>
            <a:off x="2485017" y="10214392"/>
            <a:ext cx="19413968" cy="2757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훈련 과제 </a:t>
            </a:r>
            <a:r>
              <a:rPr lang="en-US" altLang="ko-KR" dirty="0"/>
              <a:t>1: </a:t>
            </a:r>
            <a:r>
              <a:rPr lang="ko-KR" altLang="en-US" dirty="0"/>
              <a:t>레이저 건을 자동 재장전 시키기</a:t>
            </a:r>
            <a:r>
              <a:rPr lang="en-US" altLang="ko-KR" dirty="0"/>
              <a:t>. </a:t>
            </a:r>
            <a:r>
              <a:rPr lang="ko-KR" altLang="en-US" dirty="0"/>
              <a:t>프로그램하고 순서도를 그려보자</a:t>
            </a:r>
            <a:r>
              <a:rPr lang="en-US" altLang="ko-KR" dirty="0"/>
              <a:t>. 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위 프로그램을 시도해보자</a:t>
            </a:r>
            <a:r>
              <a:rPr lang="en-US" altLang="ko-KR" dirty="0"/>
              <a:t>. “</a:t>
            </a:r>
            <a:r>
              <a:rPr lang="ko-KR" altLang="en-US" dirty="0"/>
              <a:t>스캐닝 사운드</a:t>
            </a:r>
            <a:r>
              <a:rPr lang="en-US" altLang="ko-KR" dirty="0"/>
              <a:t>"</a:t>
            </a:r>
            <a:r>
              <a:rPr lang="ko-KR" altLang="en-US" dirty="0"/>
              <a:t>는 재장전 소리를 시뮬레이션 하는 거야</a:t>
            </a:r>
            <a:r>
              <a:rPr lang="en-US" altLang="ko-KR" dirty="0"/>
              <a:t>. 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그건 </a:t>
            </a:r>
            <a:r>
              <a:rPr lang="en-US" altLang="ko-KR" dirty="0"/>
              <a:t>“</a:t>
            </a:r>
            <a:r>
              <a:rPr lang="ko-KR" altLang="en-US" dirty="0"/>
              <a:t>표시</a:t>
            </a:r>
            <a:r>
              <a:rPr lang="en-US" altLang="ko-KR" dirty="0"/>
              <a:t>(Display)” </a:t>
            </a:r>
            <a:r>
              <a:rPr lang="ko-KR" altLang="en-US" dirty="0"/>
              <a:t>툴에서 찾을 수 있어</a:t>
            </a:r>
            <a:r>
              <a:rPr lang="en-US" altLang="ko-KR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2" animBg="1" advAuto="0"/>
      <p:bldP spid="232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屏幕 改psd.jpg" descr="屏幕 改ps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344"/>
            <a:ext cx="24384001" cy="137073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色彩主角 4.png" descr="色彩主角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V朘R$~3LVOWC{SUC4.png" descr="V朘R$~3LVOWC{SUC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Sometimes, the auto-reload system may be out of work due to possible damage caused during the battle. In case of that, we should also prepare the manual reload system."/>
          <p:cNvSpPr txBox="1"/>
          <p:nvPr/>
        </p:nvSpPr>
        <p:spPr>
          <a:xfrm>
            <a:off x="1354526" y="10996985"/>
            <a:ext cx="22188363" cy="1834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50000"/>
              </a:lnSpc>
              <a:defRPr sz="4000">
                <a:solidFill>
                  <a:srgbClr val="41CAD0"/>
                </a:solidFill>
              </a:defRPr>
            </a:lvl1pPr>
          </a:lstStyle>
          <a:p>
            <a:r>
              <a:rPr lang="ko-KR" altLang="ko-KR" dirty="0"/>
              <a:t>때로는 전투 중 발생</a:t>
            </a:r>
            <a:r>
              <a:rPr lang="ko-KR" altLang="en-US" dirty="0"/>
              <a:t>되는</a:t>
            </a:r>
            <a:r>
              <a:rPr lang="ko-KR" altLang="ko-KR" dirty="0"/>
              <a:t> 데미지로 인해 자동 재장전 시스템이 작동하지 않을 수도 있어</a:t>
            </a:r>
            <a:r>
              <a:rPr lang="en-US" altLang="ko-KR" dirty="0"/>
              <a:t>. </a:t>
            </a:r>
          </a:p>
          <a:p>
            <a:r>
              <a:rPr lang="ko-KR" altLang="ko-KR" dirty="0"/>
              <a:t>그런 경우 수동 재장전 시스템도 준비해야</a:t>
            </a:r>
            <a:r>
              <a:rPr lang="ko-KR" altLang="en-US" dirty="0"/>
              <a:t>해</a:t>
            </a:r>
            <a:r>
              <a:rPr lang="en-US" altLang="ko-KR" dirty="0"/>
              <a:t>.</a:t>
            </a:r>
            <a:endParaRPr lang="ko-KR" altLang="ko-KR" dirty="0"/>
          </a:p>
        </p:txBody>
      </p:sp>
      <p:sp>
        <p:nvSpPr>
          <p:cNvPr id="238" name="How to quickly reload? We are going to use the detecting system."/>
          <p:cNvSpPr txBox="1"/>
          <p:nvPr/>
        </p:nvSpPr>
        <p:spPr>
          <a:xfrm>
            <a:off x="1595602" y="11192755"/>
            <a:ext cx="22188363" cy="910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50000"/>
              </a:lnSpc>
              <a:defRPr sz="4000">
                <a:solidFill>
                  <a:srgbClr val="41CAD0"/>
                </a:solidFill>
              </a:defRPr>
            </a:lvl1pPr>
          </a:lstStyle>
          <a:p>
            <a:r>
              <a:rPr lang="ko-KR" altLang="en-US" dirty="0"/>
              <a:t>신속하게 </a:t>
            </a:r>
            <a:r>
              <a:rPr lang="ko-KR" altLang="en-US" dirty="0" err="1"/>
              <a:t>재장전하는</a:t>
            </a:r>
            <a:r>
              <a:rPr lang="ko-KR" altLang="en-US" dirty="0"/>
              <a:t> 방법이 무엇일까</a:t>
            </a:r>
            <a:r>
              <a:rPr lang="en-US" altLang="ko-KR" dirty="0"/>
              <a:t>? </a:t>
            </a:r>
            <a:r>
              <a:rPr lang="ko-KR" altLang="en-US" dirty="0"/>
              <a:t>우리는 탐지 시스템을 사용할거야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0" dur="1000" fill="hold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" grpId="1" animBg="1" advAuto="0"/>
      <p:bldP spid="237" grpId="2" animBg="1" advAuto="0"/>
      <p:bldP spid="238" grpId="3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IMG_4124.PNG" descr="IMG_41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69004"/>
            <a:ext cx="24384001" cy="12977992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矩形"/>
          <p:cNvSpPr/>
          <p:nvPr/>
        </p:nvSpPr>
        <p:spPr>
          <a:xfrm>
            <a:off x="4396247" y="7894719"/>
            <a:ext cx="6230314" cy="4214889"/>
          </a:xfrm>
          <a:prstGeom prst="rect">
            <a:avLst/>
          </a:prstGeom>
          <a:ln w="63500">
            <a:solidFill>
              <a:srgbClr val="FF2600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42" name="To detect tablet tilting"/>
          <p:cNvSpPr txBox="1"/>
          <p:nvPr/>
        </p:nvSpPr>
        <p:spPr>
          <a:xfrm>
            <a:off x="11709123" y="9643091"/>
            <a:ext cx="4663136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FF2600"/>
                </a:solidFill>
              </a:defRPr>
            </a:lvl1pPr>
          </a:lstStyle>
          <a:p>
            <a:r>
              <a:rPr lang="ko-KR" altLang="en-US" dirty="0"/>
              <a:t>태블릿 기울기 감지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" grpId="1" animBg="1" advAuto="0"/>
      <p:bldP spid="242" grpId="2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屏幕 改psd.jpg" descr="屏幕 改ps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344"/>
            <a:ext cx="24384001" cy="137073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IMG_3907.PNG" descr="IMG_390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473" y="2388258"/>
            <a:ext cx="12839054" cy="68333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色彩主角 4.png" descr="色彩主角 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V朘R$~3LVOWC{SUC4.png" descr="V朘R$~3LVOWC{SUC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Sometimes the auto-reload system may be damaged during the combat.…"/>
          <p:cNvSpPr txBox="1"/>
          <p:nvPr/>
        </p:nvSpPr>
        <p:spPr>
          <a:xfrm>
            <a:off x="1218353" y="10676055"/>
            <a:ext cx="22188363" cy="1834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때로는 전투 중에 자동 재장전 시스템이 데미지를 입을 수도 있어</a:t>
            </a:r>
            <a:r>
              <a:rPr lang="en-US" altLang="ko-KR" dirty="0"/>
              <a:t>.  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그런 경우</a:t>
            </a:r>
            <a:r>
              <a:rPr lang="en-US" altLang="ko-KR" dirty="0"/>
              <a:t>, </a:t>
            </a:r>
            <a:r>
              <a:rPr lang="ko-KR" altLang="en-US" dirty="0"/>
              <a:t>우리가 직접 무기를 수동으로 재장전해야 돼</a:t>
            </a:r>
            <a:r>
              <a:rPr lang="en-US" altLang="ko-KR" dirty="0"/>
              <a:t>. </a:t>
            </a:r>
          </a:p>
        </p:txBody>
      </p:sp>
      <p:sp>
        <p:nvSpPr>
          <p:cNvPr id="249" name="Training task 2: Emergent reload system. Programme and draw the flow chart.…"/>
          <p:cNvSpPr txBox="1"/>
          <p:nvPr/>
        </p:nvSpPr>
        <p:spPr>
          <a:xfrm>
            <a:off x="1097391" y="10676054"/>
            <a:ext cx="22188363" cy="1834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훈련 과제 </a:t>
            </a:r>
            <a:r>
              <a:rPr lang="en-US" altLang="ko-KR" dirty="0"/>
              <a:t>2: </a:t>
            </a:r>
            <a:r>
              <a:rPr lang="ko-KR" altLang="en-US" dirty="0"/>
              <a:t>긴급 재장전 시스템</a:t>
            </a:r>
            <a:r>
              <a:rPr lang="en-US" altLang="ko-KR" dirty="0"/>
              <a:t>. </a:t>
            </a:r>
            <a:r>
              <a:rPr lang="ko-KR" altLang="en-US" dirty="0"/>
              <a:t>순서도를 그리고 프로그래밍 해보자</a:t>
            </a:r>
            <a:endParaRPr lang="en-US" altLang="ko-KR" dirty="0"/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이번 시간에는 컨트롤러에 내장된 </a:t>
            </a:r>
            <a:r>
              <a:rPr lang="ko-KR" altLang="en-US" dirty="0" err="1"/>
              <a:t>자이로</a:t>
            </a:r>
            <a:r>
              <a:rPr lang="ko-KR" altLang="en-US" dirty="0"/>
              <a:t> 센서를 활용해볼 거야</a:t>
            </a:r>
            <a:r>
              <a:rPr lang="en-US" altLang="ko-KR" dirty="0"/>
              <a:t>. </a:t>
            </a:r>
          </a:p>
        </p:txBody>
      </p:sp>
      <p:sp>
        <p:nvSpPr>
          <p:cNvPr id="250" name="Question: What logic control codes are used in this programme? What can they do?"/>
          <p:cNvSpPr txBox="1"/>
          <p:nvPr/>
        </p:nvSpPr>
        <p:spPr>
          <a:xfrm>
            <a:off x="1218353" y="10688410"/>
            <a:ext cx="22188363" cy="1834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50000"/>
              </a:lnSpc>
              <a:defRPr sz="4000">
                <a:solidFill>
                  <a:srgbClr val="41CAD0"/>
                </a:solidFill>
              </a:defRPr>
            </a:lvl1pPr>
          </a:lstStyle>
          <a:p>
            <a:r>
              <a:rPr lang="ko-KR" altLang="en-US" dirty="0"/>
              <a:t>질문 </a:t>
            </a:r>
            <a:r>
              <a:rPr lang="en-US" altLang="ko-KR" dirty="0"/>
              <a:t>: </a:t>
            </a:r>
            <a:r>
              <a:rPr lang="ko-KR" altLang="en-US" dirty="0"/>
              <a:t>이 프로그램에 사용되는 </a:t>
            </a:r>
            <a:r>
              <a:rPr lang="en-US" altLang="ko-KR" dirty="0"/>
              <a:t>“</a:t>
            </a:r>
            <a:r>
              <a:rPr lang="ko-KR" altLang="en-US" dirty="0"/>
              <a:t>논리</a:t>
            </a:r>
            <a:r>
              <a:rPr lang="en-US" altLang="ko-KR" dirty="0"/>
              <a:t>(Logic)”</a:t>
            </a:r>
            <a:r>
              <a:rPr lang="ko-KR" altLang="en-US" dirty="0"/>
              <a:t> 제어 코드는 무엇일까</a:t>
            </a:r>
            <a:r>
              <a:rPr lang="en-US" altLang="ko-KR" dirty="0"/>
              <a:t>? </a:t>
            </a:r>
          </a:p>
          <a:p>
            <a:r>
              <a:rPr lang="ko-KR" altLang="en-US" dirty="0"/>
              <a:t>그것들로 무엇을 할 수 있을까</a:t>
            </a:r>
            <a:r>
              <a:rPr lang="en-US" altLang="ko-KR" dirty="0"/>
              <a:t>?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0" dur="1000" fill="hold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23" dur="1000" fill="hold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4" animBg="1" advAuto="0"/>
      <p:bldP spid="248" grpId="1" animBg="1" advAuto="0"/>
      <p:bldP spid="248" grpId="2" animBg="1" advAuto="0"/>
      <p:bldP spid="249" grpId="3" animBg="1" advAuto="0"/>
      <p:bldP spid="249" grpId="5" animBg="1" advAuto="0"/>
      <p:bldP spid="250" grpId="6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训练营003（模糊02）.jpg" descr="训练营003（模糊02）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V朘R$~3LVOWC{SUC4.png" descr="V朘R$~3LVOWC{SUC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275" y="5546573"/>
            <a:ext cx="14429450" cy="2622854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Challenge"/>
          <p:cNvSpPr txBox="1"/>
          <p:nvPr/>
        </p:nvSpPr>
        <p:spPr>
          <a:xfrm>
            <a:off x="11371262" y="6345039"/>
            <a:ext cx="1641476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41CAD0"/>
                </a:solidFill>
              </a:defRPr>
            </a:lvl1pPr>
          </a:lstStyle>
          <a:p>
            <a:r>
              <a:rPr lang="ko-KR" altLang="en-US" dirty="0"/>
              <a:t>도전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控制室.jpg" descr="控制室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色彩主角 4.png" descr="色彩主角 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V朘R$~3LVOWC{SUC4.png" descr="V朘R$~3LVOWC{SUC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4077" y="10077181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Here comes today’s challenge. You are going to attend a shooting exercise."/>
          <p:cNvSpPr txBox="1"/>
          <p:nvPr/>
        </p:nvSpPr>
        <p:spPr>
          <a:xfrm>
            <a:off x="4973744" y="11889193"/>
            <a:ext cx="13327366" cy="910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50000"/>
              </a:lnSpc>
              <a:defRPr sz="4000">
                <a:solidFill>
                  <a:srgbClr val="41CAD0"/>
                </a:solidFill>
              </a:defRPr>
            </a:lvl1pPr>
          </a:lstStyle>
          <a:p>
            <a:r>
              <a:rPr lang="ko-KR" altLang="en-US" dirty="0"/>
              <a:t>여기 오늘의 도전이야</a:t>
            </a:r>
            <a:r>
              <a:rPr lang="en-US" altLang="ko-KR" dirty="0"/>
              <a:t>. </a:t>
            </a:r>
            <a:r>
              <a:rPr lang="ko-KR" altLang="en-US" dirty="0"/>
              <a:t>너는 이제 사격 연습에 참가할 거야</a:t>
            </a:r>
            <a:r>
              <a:rPr lang="en-US" altLang="ko-KR" dirty="0"/>
              <a:t>.</a:t>
            </a:r>
            <a:endParaRPr lang="en-US" dirty="0"/>
          </a:p>
        </p:txBody>
      </p:sp>
      <p:pic>
        <p:nvPicPr>
          <p:cNvPr id="260" name="控制室屏幕.png" descr="控制室屏幕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861489" y="-4554325"/>
            <a:ext cx="30106978" cy="12110601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矩形"/>
          <p:cNvSpPr/>
          <p:nvPr/>
        </p:nvSpPr>
        <p:spPr>
          <a:xfrm>
            <a:off x="3210680" y="1170599"/>
            <a:ext cx="11665628" cy="75998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aphicFrame>
        <p:nvGraphicFramePr>
          <p:cNvPr id="262" name="表格"/>
          <p:cNvGraphicFramePr/>
          <p:nvPr/>
        </p:nvGraphicFramePr>
        <p:xfrm>
          <a:off x="4350798" y="1558102"/>
          <a:ext cx="10206531" cy="639305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275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5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5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2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36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54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29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761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80512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2614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0639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6764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25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3" name="1"/>
          <p:cNvSpPr txBox="1"/>
          <p:nvPr/>
        </p:nvSpPr>
        <p:spPr>
          <a:xfrm>
            <a:off x="4797976" y="7992082"/>
            <a:ext cx="32613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1</a:t>
            </a:r>
          </a:p>
        </p:txBody>
      </p:sp>
      <p:sp>
        <p:nvSpPr>
          <p:cNvPr id="264" name="2"/>
          <p:cNvSpPr txBox="1"/>
          <p:nvPr/>
        </p:nvSpPr>
        <p:spPr>
          <a:xfrm>
            <a:off x="6082333" y="7992082"/>
            <a:ext cx="32613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2</a:t>
            </a:r>
          </a:p>
        </p:txBody>
      </p:sp>
      <p:sp>
        <p:nvSpPr>
          <p:cNvPr id="265" name="3"/>
          <p:cNvSpPr txBox="1"/>
          <p:nvPr/>
        </p:nvSpPr>
        <p:spPr>
          <a:xfrm>
            <a:off x="7366690" y="7992082"/>
            <a:ext cx="32613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3</a:t>
            </a:r>
          </a:p>
        </p:txBody>
      </p:sp>
      <p:sp>
        <p:nvSpPr>
          <p:cNvPr id="266" name="4"/>
          <p:cNvSpPr txBox="1"/>
          <p:nvPr/>
        </p:nvSpPr>
        <p:spPr>
          <a:xfrm>
            <a:off x="8651049" y="7992082"/>
            <a:ext cx="32613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4</a:t>
            </a:r>
          </a:p>
        </p:txBody>
      </p:sp>
      <p:sp>
        <p:nvSpPr>
          <p:cNvPr id="267" name="5"/>
          <p:cNvSpPr txBox="1"/>
          <p:nvPr/>
        </p:nvSpPr>
        <p:spPr>
          <a:xfrm>
            <a:off x="9935406" y="7992082"/>
            <a:ext cx="32613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5</a:t>
            </a:r>
          </a:p>
        </p:txBody>
      </p:sp>
      <p:sp>
        <p:nvSpPr>
          <p:cNvPr id="268" name="6"/>
          <p:cNvSpPr txBox="1"/>
          <p:nvPr/>
        </p:nvSpPr>
        <p:spPr>
          <a:xfrm>
            <a:off x="11219763" y="7992082"/>
            <a:ext cx="32613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6</a:t>
            </a:r>
          </a:p>
        </p:txBody>
      </p:sp>
      <p:sp>
        <p:nvSpPr>
          <p:cNvPr id="269" name="7"/>
          <p:cNvSpPr txBox="1"/>
          <p:nvPr/>
        </p:nvSpPr>
        <p:spPr>
          <a:xfrm>
            <a:off x="12478721" y="7992082"/>
            <a:ext cx="32613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7</a:t>
            </a:r>
          </a:p>
        </p:txBody>
      </p:sp>
      <p:sp>
        <p:nvSpPr>
          <p:cNvPr id="270" name="8"/>
          <p:cNvSpPr txBox="1"/>
          <p:nvPr/>
        </p:nvSpPr>
        <p:spPr>
          <a:xfrm>
            <a:off x="13737678" y="7992082"/>
            <a:ext cx="32613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8</a:t>
            </a:r>
          </a:p>
        </p:txBody>
      </p:sp>
      <p:sp>
        <p:nvSpPr>
          <p:cNvPr id="271" name="A"/>
          <p:cNvSpPr txBox="1"/>
          <p:nvPr/>
        </p:nvSpPr>
        <p:spPr>
          <a:xfrm>
            <a:off x="3777146" y="6995827"/>
            <a:ext cx="375286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</a:t>
            </a:r>
          </a:p>
        </p:txBody>
      </p:sp>
      <p:sp>
        <p:nvSpPr>
          <p:cNvPr id="272" name="B"/>
          <p:cNvSpPr txBox="1"/>
          <p:nvPr/>
        </p:nvSpPr>
        <p:spPr>
          <a:xfrm>
            <a:off x="3773526" y="5735116"/>
            <a:ext cx="382525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</a:t>
            </a:r>
          </a:p>
        </p:txBody>
      </p:sp>
      <p:sp>
        <p:nvSpPr>
          <p:cNvPr id="273" name="C"/>
          <p:cNvSpPr txBox="1"/>
          <p:nvPr/>
        </p:nvSpPr>
        <p:spPr>
          <a:xfrm>
            <a:off x="3766478" y="4474405"/>
            <a:ext cx="396622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</a:t>
            </a:r>
          </a:p>
        </p:txBody>
      </p:sp>
      <p:sp>
        <p:nvSpPr>
          <p:cNvPr id="274" name="D"/>
          <p:cNvSpPr txBox="1"/>
          <p:nvPr/>
        </p:nvSpPr>
        <p:spPr>
          <a:xfrm>
            <a:off x="3766478" y="3213694"/>
            <a:ext cx="396622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</a:t>
            </a:r>
          </a:p>
        </p:txBody>
      </p:sp>
      <p:sp>
        <p:nvSpPr>
          <p:cNvPr id="275" name="E"/>
          <p:cNvSpPr txBox="1"/>
          <p:nvPr/>
        </p:nvSpPr>
        <p:spPr>
          <a:xfrm>
            <a:off x="3784195" y="1952983"/>
            <a:ext cx="361189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E</a:t>
            </a:r>
          </a:p>
        </p:txBody>
      </p:sp>
      <p:sp>
        <p:nvSpPr>
          <p:cNvPr id="276" name="Every two of you will be forming a team, and fight against other teams. As shown above, each player will be standing at one of the corners. You can turn the head to aim, but you cannot move.…"/>
          <p:cNvSpPr txBox="1"/>
          <p:nvPr/>
        </p:nvSpPr>
        <p:spPr>
          <a:xfrm>
            <a:off x="598659" y="10422559"/>
            <a:ext cx="23678303" cy="3680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둘 씩 짝지어서  팀을 이루고</a:t>
            </a:r>
            <a:r>
              <a:rPr lang="en-US" altLang="ko-KR" dirty="0"/>
              <a:t>, </a:t>
            </a:r>
            <a:r>
              <a:rPr lang="ko-KR" altLang="en-US" dirty="0"/>
              <a:t>다른 팀과 싸워야 해</a:t>
            </a:r>
            <a:r>
              <a:rPr lang="en-US" altLang="ko-KR" dirty="0"/>
              <a:t>. 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위에서 본 것과 같이 각 선수는 코너 한쪽에 서게 될 거야</a:t>
            </a:r>
            <a:r>
              <a:rPr lang="en-US" altLang="ko-KR" dirty="0"/>
              <a:t>. 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단</a:t>
            </a:r>
            <a:r>
              <a:rPr lang="en-US" altLang="ko-KR" dirty="0"/>
              <a:t>, </a:t>
            </a:r>
            <a:r>
              <a:rPr lang="ko-KR" altLang="en-US" dirty="0"/>
              <a:t>조준하기 위해 헤드를 돌릴 수는 있지만</a:t>
            </a:r>
            <a:r>
              <a:rPr lang="en-US" altLang="ko-KR" dirty="0"/>
              <a:t>, </a:t>
            </a:r>
            <a:r>
              <a:rPr lang="ko-KR" altLang="en-US" dirty="0"/>
              <a:t>몸통을 움직일 수는 없어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게다가 반드시 탄약 제한</a:t>
            </a:r>
            <a:r>
              <a:rPr lang="en-US" altLang="ko-KR" dirty="0"/>
              <a:t>(</a:t>
            </a:r>
            <a:r>
              <a:rPr lang="ko-KR" altLang="en-US" dirty="0"/>
              <a:t>반복 </a:t>
            </a:r>
            <a:r>
              <a:rPr lang="en-US" altLang="ko-KR" dirty="0"/>
              <a:t>10</a:t>
            </a:r>
            <a:r>
              <a:rPr lang="ko-KR" altLang="en-US" dirty="0"/>
              <a:t>회</a:t>
            </a:r>
            <a:r>
              <a:rPr lang="en-US" altLang="ko-KR" dirty="0"/>
              <a:t>)</a:t>
            </a:r>
            <a:r>
              <a:rPr lang="ko-KR" altLang="en-US" dirty="0"/>
              <a:t>과 긴급 재장전 재시스템을 이용해야 해</a:t>
            </a:r>
            <a:r>
              <a:rPr lang="en-US" altLang="ko-KR" dirty="0"/>
              <a:t>. </a:t>
            </a:r>
          </a:p>
        </p:txBody>
      </p:sp>
      <p:pic>
        <p:nvPicPr>
          <p:cNvPr id="277" name="0147625a2dfdeda80120ba38858c65.jpg@1280w_1l_2o_100sh.jpg" descr="0147625a2dfdeda80120ba38858c65.jpg@1280w_1l_2o_100sh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4620" y="6895051"/>
            <a:ext cx="1218249" cy="812801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When start, you are free to attack your “enemies”. Those who lose all the HP are out.…"/>
          <p:cNvSpPr txBox="1"/>
          <p:nvPr/>
        </p:nvSpPr>
        <p:spPr>
          <a:xfrm>
            <a:off x="2735669" y="11374226"/>
            <a:ext cx="19486104" cy="1834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시작할 때</a:t>
            </a:r>
            <a:r>
              <a:rPr lang="en-US" altLang="ko-KR" dirty="0"/>
              <a:t>, </a:t>
            </a:r>
            <a:r>
              <a:rPr lang="ko-KR" altLang="en-US" dirty="0"/>
              <a:t>너는 </a:t>
            </a:r>
            <a:r>
              <a:rPr lang="en-US" altLang="ko-KR" dirty="0"/>
              <a:t>"</a:t>
            </a:r>
            <a:r>
              <a:rPr lang="ko-KR" altLang="en-US" dirty="0"/>
              <a:t>적</a:t>
            </a:r>
            <a:r>
              <a:rPr lang="en-US" altLang="ko-KR" dirty="0"/>
              <a:t>"</a:t>
            </a:r>
            <a:r>
              <a:rPr lang="ko-KR" altLang="en-US" dirty="0"/>
              <a:t>을 자유롭게 공격할 수 있어</a:t>
            </a:r>
            <a:r>
              <a:rPr lang="en-US" altLang="ko-KR" dirty="0"/>
              <a:t>. </a:t>
            </a:r>
            <a:r>
              <a:rPr lang="ko-KR" altLang="en-US" dirty="0"/>
              <a:t>단</a:t>
            </a:r>
            <a:r>
              <a:rPr lang="en-US" altLang="ko-KR" dirty="0"/>
              <a:t>, HP</a:t>
            </a:r>
            <a:r>
              <a:rPr lang="ko-KR" altLang="en-US" dirty="0"/>
              <a:t>를 모두 잃은 사람은 아웃이야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상대 팀의 멤버를 모두 물리치면</a:t>
            </a:r>
            <a:r>
              <a:rPr lang="en-US" altLang="ko-KR" dirty="0"/>
              <a:t>, </a:t>
            </a:r>
            <a:r>
              <a:rPr lang="ko-KR" altLang="en-US" dirty="0"/>
              <a:t>너의 팀이 승리하는 거야</a:t>
            </a:r>
            <a:r>
              <a:rPr lang="en-US" altLang="ko-KR" dirty="0"/>
              <a:t>. </a:t>
            </a:r>
          </a:p>
        </p:txBody>
      </p:sp>
      <p:pic>
        <p:nvPicPr>
          <p:cNvPr id="279" name="0147625a2dfdeda80120ba38858c65.jpg@1280w_1l_2o_100sh.jpg" descr="0147625a2dfdeda80120ba38858c65.jpg@1280w_1l_2o_100sh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4620" y="1826807"/>
            <a:ext cx="1218249" cy="812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0147625a2dfdeda80120ba38858c65.jpg@1280w_1l_2o_100sh.jpg" descr="0147625a2dfdeda80120ba38858c65.jpg@1280w_1l_2o_100sh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04322" y="1826807"/>
            <a:ext cx="1218249" cy="812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0147625a2dfdeda80120ba38858c65.jpg@1280w_1l_2o_100sh.jpg" descr="0147625a2dfdeda80120ba38858c65.jpg@1280w_1l_2o_100sh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04322" y="6895051"/>
            <a:ext cx="1218249" cy="812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0" dur="1000" fill="hold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ntr" presetSubtype="32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32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3" presetClass="entr" presetSubtype="32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8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39" dur="1000" fill="hold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1" animBg="1" advAuto="0"/>
      <p:bldP spid="259" grpId="2" animBg="1" advAuto="0"/>
      <p:bldP spid="276" grpId="3" animBg="1" advAuto="0"/>
      <p:bldP spid="276" grpId="8" animBg="1" advAuto="0"/>
      <p:bldP spid="277" grpId="4" animBg="1" advAuto="0"/>
      <p:bldP spid="278" grpId="9" animBg="1" advAuto="0"/>
      <p:bldP spid="279" grpId="5" animBg="1" advAuto="0"/>
      <p:bldP spid="280" grpId="6" animBg="1" advAuto="0"/>
      <p:bldP spid="281" grpId="7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训练营003（模糊02）.jpg" descr="训练营003（模糊02）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色彩主角 4.png" descr="色彩主角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V朘R$~3LVOWC{SUC4.png" descr="V朘R$~3LVOWC{SUC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Excellent! You are making great progress!"/>
          <p:cNvSpPr txBox="1"/>
          <p:nvPr/>
        </p:nvSpPr>
        <p:spPr>
          <a:xfrm>
            <a:off x="8791233" y="11234126"/>
            <a:ext cx="6801542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41CAD0"/>
                </a:solidFill>
              </a:defRPr>
            </a:lvl1pPr>
          </a:lstStyle>
          <a:p>
            <a:r>
              <a:rPr lang="ko-KR" altLang="en-US" dirty="0"/>
              <a:t>훌륭해</a:t>
            </a:r>
            <a:r>
              <a:rPr lang="en-US" altLang="ko-KR" dirty="0"/>
              <a:t>! </a:t>
            </a:r>
            <a:r>
              <a:rPr lang="ko-KR" altLang="en-US" dirty="0"/>
              <a:t>아주 잘 해내고 있어</a:t>
            </a:r>
            <a:r>
              <a:rPr lang="en-US" altLang="ko-KR" dirty="0"/>
              <a:t>! </a:t>
            </a:r>
            <a:endParaRPr dirty="0"/>
          </a:p>
        </p:txBody>
      </p:sp>
      <p:sp>
        <p:nvSpPr>
          <p:cNvPr id="287" name="Now let’s have a review. Answer the above questions."/>
          <p:cNvSpPr txBox="1"/>
          <p:nvPr/>
        </p:nvSpPr>
        <p:spPr>
          <a:xfrm>
            <a:off x="4488769" y="11316980"/>
            <a:ext cx="15406462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41CAD0"/>
                </a:solidFill>
              </a:defRPr>
            </a:lvl1pPr>
          </a:lstStyle>
          <a:p>
            <a:r>
              <a:rPr lang="ko-KR" altLang="en-US" dirty="0"/>
              <a:t>이번시간에 배운 것을 다시한번 복습해볼까</a:t>
            </a:r>
            <a:r>
              <a:rPr lang="en-US" altLang="ko-KR" dirty="0"/>
              <a:t>? </a:t>
            </a:r>
            <a:r>
              <a:rPr lang="ko-KR" altLang="en-US" dirty="0"/>
              <a:t>위의 질문에 답해보자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288" name="That’s all for today’s training. Next time we will have a quiz,…"/>
          <p:cNvSpPr txBox="1"/>
          <p:nvPr/>
        </p:nvSpPr>
        <p:spPr>
          <a:xfrm>
            <a:off x="2586074" y="10668975"/>
            <a:ext cx="18173245" cy="1834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sz="4000" dirty="0"/>
              <a:t>오늘 훈련은 여기 까지야</a:t>
            </a:r>
            <a:r>
              <a:rPr lang="en-US" altLang="ko-KR" sz="4000" dirty="0"/>
              <a:t>. 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sz="4000" dirty="0"/>
              <a:t>다음시간엔 너의 전투 기술을 테스트할 수 있는 퀴즈를  낼 거야</a:t>
            </a:r>
            <a:r>
              <a:rPr lang="en-US" altLang="ko-KR" sz="4000" dirty="0"/>
              <a:t>.  </a:t>
            </a:r>
            <a:r>
              <a:rPr lang="ko-KR" altLang="en-US" sz="4000" dirty="0"/>
              <a:t>잘 준비하도록</a:t>
            </a:r>
            <a:r>
              <a:rPr lang="en-US" altLang="ko-KR" sz="4000" dirty="0"/>
              <a:t>! </a:t>
            </a:r>
            <a:endParaRPr lang="en-US" dirty="0"/>
          </a:p>
        </p:txBody>
      </p:sp>
      <p:sp>
        <p:nvSpPr>
          <p:cNvPr id="289" name="What are logic control codes?"/>
          <p:cNvSpPr/>
          <p:nvPr/>
        </p:nvSpPr>
        <p:spPr>
          <a:xfrm>
            <a:off x="6477167" y="2592652"/>
            <a:ext cx="11429666" cy="1270001"/>
          </a:xfrm>
          <a:prstGeom prst="roundRect">
            <a:avLst>
              <a:gd name="adj" fmla="val 15000"/>
            </a:avLst>
          </a:prstGeom>
          <a:solidFill>
            <a:srgbClr val="00CFD4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lang="ko-KR" altLang="en-US" dirty="0"/>
              <a:t>논리 제어 </a:t>
            </a:r>
            <a:r>
              <a:rPr lang="ko-KR" altLang="en-US" dirty="0" err="1"/>
              <a:t>코드란</a:t>
            </a:r>
            <a:r>
              <a:rPr lang="ko-KR" altLang="en-US" dirty="0"/>
              <a:t> 무엇인가</a:t>
            </a:r>
            <a:r>
              <a:rPr lang="en-US" altLang="ko-KR" dirty="0"/>
              <a:t>? </a:t>
            </a:r>
            <a:endParaRPr lang="ko-KR" altLang="en-US" dirty="0"/>
          </a:p>
        </p:txBody>
      </p:sp>
      <p:sp>
        <p:nvSpPr>
          <p:cNvPr id="290" name="What is flow chart? How to draw a flow chart?"/>
          <p:cNvSpPr/>
          <p:nvPr/>
        </p:nvSpPr>
        <p:spPr>
          <a:xfrm>
            <a:off x="6477167" y="4755552"/>
            <a:ext cx="11429666" cy="1270001"/>
          </a:xfrm>
          <a:prstGeom prst="roundRect">
            <a:avLst>
              <a:gd name="adj" fmla="val 15000"/>
            </a:avLst>
          </a:prstGeom>
          <a:solidFill>
            <a:srgbClr val="00CFD4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lang="ko-KR" altLang="en-US" dirty="0"/>
              <a:t>순서도</a:t>
            </a:r>
            <a:r>
              <a:rPr lang="ko-KR" altLang="ko-KR" dirty="0"/>
              <a:t>란 </a:t>
            </a:r>
            <a:r>
              <a:rPr lang="en-US" altLang="ko-KR" dirty="0"/>
              <a:t>? </a:t>
            </a:r>
            <a:r>
              <a:rPr lang="ko-KR" altLang="en-US" dirty="0"/>
              <a:t>순서도</a:t>
            </a:r>
            <a:r>
              <a:rPr lang="ko-KR" altLang="ko-KR" dirty="0"/>
              <a:t>를 그리는 방법은</a:t>
            </a:r>
            <a:r>
              <a:rPr lang="en-US" altLang="ko-KR" dirty="0"/>
              <a:t>?</a:t>
            </a:r>
            <a:endParaRPr lang="ko-KR" altLang="ko-KR" dirty="0"/>
          </a:p>
        </p:txBody>
      </p:sp>
      <p:sp>
        <p:nvSpPr>
          <p:cNvPr id="291" name="What does the code “repeat times” do?"/>
          <p:cNvSpPr/>
          <p:nvPr/>
        </p:nvSpPr>
        <p:spPr>
          <a:xfrm>
            <a:off x="6477167" y="6918452"/>
            <a:ext cx="11429666" cy="1270001"/>
          </a:xfrm>
          <a:prstGeom prst="roundRect">
            <a:avLst>
              <a:gd name="adj" fmla="val 15000"/>
            </a:avLst>
          </a:prstGeom>
          <a:solidFill>
            <a:srgbClr val="00CFD4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lang="en-US" altLang="ko-KR" dirty="0"/>
              <a:t>“X</a:t>
            </a:r>
            <a:r>
              <a:rPr lang="ko-KR" altLang="en-US" dirty="0"/>
              <a:t>회 반복</a:t>
            </a:r>
            <a:r>
              <a:rPr lang="en-US" altLang="ko-KR" dirty="0"/>
              <a:t>" </a:t>
            </a:r>
            <a:r>
              <a:rPr lang="ko-KR" altLang="ko-KR" dirty="0"/>
              <a:t>코드는 무엇을 </a:t>
            </a:r>
            <a:r>
              <a:rPr lang="ko-KR" altLang="en-US" dirty="0"/>
              <a:t>할까</a:t>
            </a:r>
            <a:r>
              <a:rPr lang="en-US" altLang="ko-KR" dirty="0"/>
              <a:t>?</a:t>
            </a:r>
            <a:endParaRPr lang="ko-KR" altLang="ko-K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0" dur="500" fill="hold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30" dur="500" fill="hold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" grpId="1" animBg="1" advAuto="0"/>
      <p:bldP spid="286" grpId="2" animBg="1" advAuto="0"/>
      <p:bldP spid="287" grpId="3" animBg="1" advAuto="0"/>
      <p:bldP spid="287" grpId="7" animBg="1" advAuto="0"/>
      <p:bldP spid="288" grpId="8" animBg="1" advAuto="0"/>
      <p:bldP spid="289" grpId="4" animBg="1" advAuto="0"/>
      <p:bldP spid="290" grpId="5" animBg="1" advAuto="0"/>
      <p:bldP spid="291" grpId="6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训练营003（模糊02）.jpg" descr="训练营003（模糊02）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色彩主角 4.png" descr="色彩主角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V朘R$~3LVOWC{SUC4.png" descr="V朘R$~3LVOWC{SUC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Welcome back fellow pilots! I am Sam. Do you still remember what we have learnt last time?"/>
          <p:cNvSpPr txBox="1"/>
          <p:nvPr/>
        </p:nvSpPr>
        <p:spPr>
          <a:xfrm>
            <a:off x="2108311" y="11234126"/>
            <a:ext cx="20167380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41CAD0"/>
                </a:solidFill>
              </a:defRPr>
            </a:lvl1pPr>
          </a:lstStyle>
          <a:p>
            <a:r>
              <a:rPr lang="ko-KR" altLang="en-US" dirty="0"/>
              <a:t>친구들</a:t>
            </a:r>
            <a:r>
              <a:rPr lang="ko-KR" altLang="ko-KR" dirty="0"/>
              <a:t> 다시 돌아온 걸 환영해</a:t>
            </a:r>
            <a:r>
              <a:rPr lang="en-US" altLang="ko-KR" dirty="0"/>
              <a:t>! </a:t>
            </a:r>
            <a:r>
              <a:rPr lang="ko-KR" altLang="ko-KR" dirty="0"/>
              <a:t>나는 샘이야</a:t>
            </a:r>
            <a:r>
              <a:rPr lang="en-US" altLang="ko-KR" dirty="0"/>
              <a:t>. </a:t>
            </a:r>
            <a:r>
              <a:rPr lang="ko-KR" altLang="ko-KR" dirty="0"/>
              <a:t>지난 시간에 배운 것들 아직 기억하고 있지</a:t>
            </a:r>
            <a:r>
              <a:rPr lang="en-US" altLang="ko-KR" dirty="0"/>
              <a:t>? </a:t>
            </a:r>
            <a:endParaRPr lang="ko-KR" altLang="ko-KR" dirty="0"/>
          </a:p>
        </p:txBody>
      </p:sp>
      <p:sp>
        <p:nvSpPr>
          <p:cNvPr id="128" name="Last time, we learned how to shoot at the target using GEIO’s laser gun.…"/>
          <p:cNvSpPr txBox="1"/>
          <p:nvPr/>
        </p:nvSpPr>
        <p:spPr>
          <a:xfrm>
            <a:off x="3170675" y="10759179"/>
            <a:ext cx="18399268" cy="1834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ko-KR" sz="4000" dirty="0"/>
              <a:t>지난 시간엔</a:t>
            </a:r>
            <a:r>
              <a:rPr lang="en-US" altLang="ko-KR" sz="4000" dirty="0"/>
              <a:t> GEIO</a:t>
            </a:r>
            <a:r>
              <a:rPr lang="ko-KR" altLang="en-US" sz="4000" dirty="0"/>
              <a:t>의</a:t>
            </a:r>
            <a:r>
              <a:rPr lang="en-US" altLang="ko-KR" sz="4000" dirty="0"/>
              <a:t> </a:t>
            </a:r>
            <a:r>
              <a:rPr lang="ko-KR" altLang="ko-KR" sz="4000" dirty="0"/>
              <a:t>레이저 총을 이용해서 목표물을 향해 사격하는 법을 </a:t>
            </a:r>
            <a:r>
              <a:rPr lang="ko-KR" altLang="ko-KR" sz="4000" dirty="0" err="1"/>
              <a:t>배웠어</a:t>
            </a:r>
            <a:r>
              <a:rPr lang="en-US" altLang="ko-KR" sz="4000" dirty="0"/>
              <a:t>. 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ko-KR" sz="4000" dirty="0"/>
              <a:t>오늘은</a:t>
            </a:r>
            <a:r>
              <a:rPr lang="en-US" altLang="ko-KR" sz="4000" dirty="0"/>
              <a:t> GEIO</a:t>
            </a:r>
            <a:r>
              <a:rPr lang="ko-KR" altLang="ko-KR" sz="4000" dirty="0"/>
              <a:t>의 무기를 </a:t>
            </a:r>
            <a:r>
              <a:rPr lang="ko-KR" altLang="ko-KR" sz="4000" dirty="0" err="1"/>
              <a:t>재장전하는</a:t>
            </a:r>
            <a:r>
              <a:rPr lang="ko-KR" altLang="ko-KR" sz="4000" dirty="0"/>
              <a:t> 방법을 </a:t>
            </a:r>
            <a:r>
              <a:rPr lang="ko-KR" altLang="ko-KR" sz="4000" dirty="0" err="1"/>
              <a:t>배울거야</a:t>
            </a:r>
            <a:r>
              <a:rPr lang="en-US" altLang="ko-KR" sz="4000" dirty="0"/>
              <a:t>. </a:t>
            </a:r>
            <a:r>
              <a:rPr lang="ko-KR" altLang="ko-KR" sz="4000" dirty="0"/>
              <a:t>자</a:t>
            </a:r>
            <a:r>
              <a:rPr lang="en-US" altLang="ko-KR" sz="4000" dirty="0"/>
              <a:t>, </a:t>
            </a:r>
            <a:r>
              <a:rPr lang="ko-KR" altLang="ko-KR" sz="4000" dirty="0"/>
              <a:t>시작</a:t>
            </a:r>
            <a:r>
              <a:rPr lang="ko-KR" altLang="en-US" sz="4000" dirty="0"/>
              <a:t>해볼까</a:t>
            </a:r>
            <a:r>
              <a:rPr lang="en-US" altLang="ko-KR" sz="4000" dirty="0"/>
              <a:t>?</a:t>
            </a:r>
            <a:endParaRPr lang="en-US" dirty="0"/>
          </a:p>
        </p:txBody>
      </p:sp>
      <p:sp>
        <p:nvSpPr>
          <p:cNvPr id="129" name="What are the main categories of military robots?"/>
          <p:cNvSpPr/>
          <p:nvPr/>
        </p:nvSpPr>
        <p:spPr>
          <a:xfrm>
            <a:off x="6477167" y="2592652"/>
            <a:ext cx="11429666" cy="1270001"/>
          </a:xfrm>
          <a:prstGeom prst="roundRect">
            <a:avLst>
              <a:gd name="adj" fmla="val 15000"/>
            </a:avLst>
          </a:prstGeom>
          <a:solidFill>
            <a:srgbClr val="00CFD4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lang="ko-KR" altLang="ko-KR" dirty="0"/>
              <a:t>군용 로봇의 주요 카테고리는 무엇일까</a:t>
            </a:r>
            <a:r>
              <a:rPr lang="en-US" altLang="ko-KR" dirty="0"/>
              <a:t>?</a:t>
            </a:r>
            <a:endParaRPr lang="ko-KR" altLang="ko-KR" dirty="0"/>
          </a:p>
        </p:txBody>
      </p:sp>
      <p:sp>
        <p:nvSpPr>
          <p:cNvPr id="130" name="How does GEIO attack and how does it know…"/>
          <p:cNvSpPr/>
          <p:nvPr/>
        </p:nvSpPr>
        <p:spPr>
          <a:xfrm>
            <a:off x="6477167" y="4755552"/>
            <a:ext cx="11429666" cy="1270001"/>
          </a:xfrm>
          <a:prstGeom prst="roundRect">
            <a:avLst>
              <a:gd name="adj" fmla="val 15000"/>
            </a:avLst>
          </a:prstGeom>
          <a:solidFill>
            <a:srgbClr val="00CFD4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n-US" altLang="ko-KR" sz="3200" b="0" dirty="0">
                <a:sym typeface="Helvetica Neue Medium"/>
              </a:rPr>
              <a:t>GEIO</a:t>
            </a:r>
            <a:r>
              <a:rPr lang="ko-KR" altLang="ko-KR" sz="3200" b="0" dirty="0">
                <a:sym typeface="Helvetica Neue Medium"/>
              </a:rPr>
              <a:t>가 공격을 받고 있는지 어떻게 알 수 있을까</a:t>
            </a:r>
            <a:r>
              <a:rPr lang="en-US" altLang="ko-KR" sz="3200" b="0" dirty="0">
                <a:sym typeface="Helvetica Neue Medium"/>
              </a:rPr>
              <a:t>?</a:t>
            </a:r>
            <a:endParaRPr lang="ko-KR" altLang="ko-KR" sz="3200" b="0" dirty="0">
              <a:sym typeface="Helvetica Neue Medium"/>
            </a:endParaRPr>
          </a:p>
        </p:txBody>
      </p:sp>
      <p:sp>
        <p:nvSpPr>
          <p:cNvPr id="131" name="Is there other way to aim at the target?"/>
          <p:cNvSpPr/>
          <p:nvPr/>
        </p:nvSpPr>
        <p:spPr>
          <a:xfrm>
            <a:off x="6477167" y="6918452"/>
            <a:ext cx="11429666" cy="1270001"/>
          </a:xfrm>
          <a:prstGeom prst="roundRect">
            <a:avLst>
              <a:gd name="adj" fmla="val 15000"/>
            </a:avLst>
          </a:prstGeom>
          <a:solidFill>
            <a:srgbClr val="00CFD4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lang="ko-KR" altLang="ko-KR" dirty="0"/>
              <a:t>목표물을 조준할</a:t>
            </a:r>
            <a:r>
              <a:rPr lang="en-US" altLang="ko-KR" dirty="0"/>
              <a:t> </a:t>
            </a:r>
            <a:r>
              <a:rPr lang="ko-KR" altLang="ko-KR" dirty="0"/>
              <a:t>다른 방법은 없을까</a:t>
            </a:r>
            <a:r>
              <a:rPr lang="en-US" altLang="ko-KR" dirty="0"/>
              <a:t>?</a:t>
            </a:r>
            <a:endParaRPr lang="ko-KR" altLang="ko-KR"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31" dur="500" fill="hold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1" animBg="1" advAuto="0"/>
      <p:bldP spid="126" grpId="2" animBg="1" advAuto="0"/>
      <p:bldP spid="127" grpId="3" animBg="1" advAuto="0"/>
      <p:bldP spid="127" grpId="7" animBg="1" advAuto="0"/>
      <p:bldP spid="128" grpId="8" animBg="1" advAuto="0"/>
      <p:bldP spid="129" grpId="4" animBg="1" advAuto="0"/>
      <p:bldP spid="130" grpId="5" animBg="1" advAuto="0"/>
      <p:bldP spid="131" grpId="6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训练营003（模糊02）.jpg" descr="训练营003（模糊02）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V朘R$~3LVOWC{SUC4.png" descr="V朘R$~3LVOWC{SUC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275" y="5546573"/>
            <a:ext cx="14429450" cy="2622854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Briefing"/>
          <p:cNvSpPr txBox="1"/>
          <p:nvPr/>
        </p:nvSpPr>
        <p:spPr>
          <a:xfrm>
            <a:off x="10986542" y="6345039"/>
            <a:ext cx="2410916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41CAD0"/>
                </a:solidFill>
              </a:defRPr>
            </a:lvl1pPr>
          </a:lstStyle>
          <a:p>
            <a:r>
              <a:rPr lang="ko-KR" altLang="en-US" dirty="0"/>
              <a:t>브리핑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训练营003（模糊02）.jpg" descr="训练营003（模糊02）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色彩主角 4.png" descr="色彩主角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V朘R$~3LVOWC{SUC4.png" descr="V朘R$~3LVOWC{SUC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2" name="Topic…"/>
          <p:cNvGrpSpPr/>
          <p:nvPr/>
        </p:nvGrpSpPr>
        <p:grpSpPr>
          <a:xfrm>
            <a:off x="7350623" y="1245381"/>
            <a:ext cx="9682754" cy="7786752"/>
            <a:chOff x="-1" y="49359"/>
            <a:chExt cx="9682752" cy="7786750"/>
          </a:xfrm>
        </p:grpSpPr>
        <p:sp>
          <p:nvSpPr>
            <p:cNvPr id="141" name="Topic…"/>
            <p:cNvSpPr txBox="1"/>
            <p:nvPr/>
          </p:nvSpPr>
          <p:spPr>
            <a:xfrm>
              <a:off x="101600" y="155855"/>
              <a:ext cx="9466851" cy="7335339"/>
            </a:xfrm>
            <a:prstGeom prst="rect">
              <a:avLst/>
            </a:prstGeom>
            <a:solidFill>
              <a:srgbClr val="2B2B32">
                <a:alpha val="79900"/>
              </a:srgbClr>
            </a:solidFill>
            <a:ln>
              <a:noFill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4000">
                  <a:solidFill>
                    <a:srgbClr val="FFFFFF"/>
                  </a:solidFill>
                </a:defRPr>
              </a:pPr>
              <a:endParaRPr dirty="0"/>
            </a:p>
            <a:p>
              <a:pPr>
                <a:defRPr sz="4000">
                  <a:solidFill>
                    <a:srgbClr val="FFFFFF"/>
                  </a:solidFill>
                </a:defRPr>
              </a:pPr>
              <a:r>
                <a:rPr lang="ko-KR" altLang="en-US" dirty="0"/>
                <a:t>주제</a:t>
              </a:r>
              <a:endParaRPr dirty="0"/>
            </a:p>
            <a:p>
              <a:pPr>
                <a:defRPr>
                  <a:solidFill>
                    <a:srgbClr val="FFFFFF"/>
                  </a:solidFill>
                </a:defRPr>
              </a:pPr>
              <a:r>
                <a:rPr dirty="0"/>
                <a:t>“</a:t>
              </a:r>
              <a:r>
                <a:rPr lang="ko-KR" altLang="en-US" dirty="0"/>
                <a:t>재장전</a:t>
              </a:r>
              <a:r>
                <a:rPr dirty="0"/>
                <a:t>”</a:t>
              </a:r>
            </a:p>
            <a:p>
              <a:pPr>
                <a:defRPr sz="4000">
                  <a:solidFill>
                    <a:srgbClr val="FFFFFF"/>
                  </a:solidFill>
                </a:defRPr>
              </a:pPr>
              <a:endParaRPr dirty="0"/>
            </a:p>
            <a:p>
              <a:pPr>
                <a:defRPr sz="4000">
                  <a:solidFill>
                    <a:srgbClr val="FFFFFF"/>
                  </a:solidFill>
                </a:defRPr>
              </a:pPr>
              <a:r>
                <a:rPr lang="ko-KR" altLang="en-US" dirty="0"/>
                <a:t>숙지사항</a:t>
              </a:r>
              <a:endParaRPr dirty="0"/>
            </a:p>
            <a:p>
              <a:pPr>
                <a:defRPr>
                  <a:solidFill>
                    <a:srgbClr val="FFFFFF"/>
                  </a:solidFill>
                </a:defRPr>
              </a:pPr>
              <a:r>
                <a:rPr lang="ko-KR" altLang="en-US" dirty="0"/>
                <a:t>논리 제어 코드</a:t>
              </a:r>
              <a:endParaRPr dirty="0"/>
            </a:p>
            <a:p>
              <a:pPr>
                <a:defRPr sz="4000">
                  <a:solidFill>
                    <a:srgbClr val="FFFFFF"/>
                  </a:solidFill>
                </a:defRPr>
              </a:pPr>
              <a:endParaRPr dirty="0"/>
            </a:p>
            <a:p>
              <a:pPr>
                <a:defRPr sz="4000">
                  <a:solidFill>
                    <a:srgbClr val="FFFFFF"/>
                  </a:solidFill>
                </a:defRPr>
              </a:pPr>
              <a:r>
                <a:rPr lang="ko-KR" altLang="en-US" dirty="0"/>
                <a:t>훈련</a:t>
              </a:r>
              <a:endParaRPr dirty="0"/>
            </a:p>
            <a:p>
              <a:pPr>
                <a:defRPr>
                  <a:solidFill>
                    <a:srgbClr val="FFFFFF"/>
                  </a:solidFill>
                </a:defRPr>
              </a:pPr>
              <a:r>
                <a:rPr lang="ko-KR" altLang="en-US" dirty="0"/>
                <a:t>제한된 탄약과 재장전</a:t>
              </a:r>
              <a:endParaRPr dirty="0"/>
            </a:p>
            <a:p>
              <a:pPr>
                <a:defRPr sz="4000">
                  <a:solidFill>
                    <a:srgbClr val="FFFFFF"/>
                  </a:solidFill>
                </a:defRPr>
              </a:pPr>
              <a:endParaRPr dirty="0"/>
            </a:p>
            <a:p>
              <a:pPr>
                <a:defRPr sz="4000">
                  <a:solidFill>
                    <a:srgbClr val="FFFFFF"/>
                  </a:solidFill>
                </a:defRPr>
              </a:pPr>
              <a:r>
                <a:rPr lang="ko-KR" altLang="en-US" dirty="0"/>
                <a:t>도전</a:t>
              </a:r>
            </a:p>
            <a:p>
              <a:pPr>
                <a:defRPr>
                  <a:solidFill>
                    <a:srgbClr val="FFFFFF"/>
                  </a:solidFill>
                </a:defRPr>
              </a:pPr>
              <a:r>
                <a:rPr lang="ko-KR" altLang="en-US" dirty="0"/>
                <a:t>사격</a:t>
              </a:r>
            </a:p>
            <a:p>
              <a:pPr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pic>
          <p:nvPicPr>
            <p:cNvPr id="140" name="Topic…" descr="Topic…"/>
            <p:cNvPicPr>
              <a:picLocks/>
            </p:cNvPicPr>
            <p:nvPr/>
          </p:nvPicPr>
          <p:blipFill>
            <a:blip r:embed="rId5">
              <a:alphaModFix amt="79900"/>
            </a:blip>
            <a:stretch>
              <a:fillRect/>
            </a:stretch>
          </p:blipFill>
          <p:spPr>
            <a:xfrm>
              <a:off x="-1" y="49359"/>
              <a:ext cx="9682752" cy="7786750"/>
            </a:xfrm>
            <a:prstGeom prst="rect">
              <a:avLst/>
            </a:prstGeom>
            <a:effectLst/>
          </p:spPr>
        </p:pic>
      </p:grpSp>
      <p:sp>
        <p:nvSpPr>
          <p:cNvPr id="143" name="In the Briefing section, let’s see what we are going to learn today."/>
          <p:cNvSpPr txBox="1"/>
          <p:nvPr/>
        </p:nvSpPr>
        <p:spPr>
          <a:xfrm>
            <a:off x="6326612" y="11234127"/>
            <a:ext cx="11730775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41CAD0"/>
                </a:solidFill>
              </a:defRPr>
            </a:lvl1pPr>
          </a:lstStyle>
          <a:p>
            <a:r>
              <a:rPr lang="ko-KR" altLang="en-US" dirty="0"/>
              <a:t>브리핑</a:t>
            </a:r>
            <a:r>
              <a:rPr lang="ko-KR" altLang="ko-KR" dirty="0"/>
              <a:t>에서는 우리가 오늘 무엇을 배울지 알아보자</a:t>
            </a:r>
            <a:r>
              <a:rPr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2" animBg="1" advAuto="0"/>
      <p:bldP spid="143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训练营003（模糊02）.jpg" descr="训练营003（模糊02）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V朘R$~3LVOWC{SUC4.png" descr="V朘R$~3LVOWC{SUC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275" y="5546573"/>
            <a:ext cx="14429450" cy="2622854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Basic Knowledge"/>
          <p:cNvSpPr txBox="1"/>
          <p:nvPr/>
        </p:nvSpPr>
        <p:spPr>
          <a:xfrm>
            <a:off x="10601822" y="6345039"/>
            <a:ext cx="318035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41CAD0"/>
                </a:solidFill>
              </a:defRPr>
            </a:lvl1pPr>
          </a:lstStyle>
          <a:p>
            <a:r>
              <a:rPr lang="ko-KR" altLang="en-US" dirty="0"/>
              <a:t>숙지사항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控制室.jpg" descr="控制室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色彩主角 4.png" descr="色彩主角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V朘R$~3LVOWC{SUC4.png" descr="V朘R$~3LVOWC{SUC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In the last class, we learned the way to control GEIO’s weapon, the laser gun.…"/>
          <p:cNvSpPr txBox="1"/>
          <p:nvPr/>
        </p:nvSpPr>
        <p:spPr>
          <a:xfrm>
            <a:off x="3789858" y="10676056"/>
            <a:ext cx="16804279" cy="1834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지난 수업에</a:t>
            </a:r>
            <a:r>
              <a:rPr lang="en-US" altLang="ko-KR" dirty="0"/>
              <a:t>, </a:t>
            </a:r>
            <a:r>
              <a:rPr lang="ko-KR" altLang="en-US" dirty="0"/>
              <a:t>우리는 </a:t>
            </a:r>
            <a:r>
              <a:rPr lang="en-US" altLang="ko-KR" dirty="0"/>
              <a:t>GEIO</a:t>
            </a:r>
            <a:r>
              <a:rPr lang="ko-KR" altLang="en-US" dirty="0"/>
              <a:t>의 무기인 레이저총을 제어하는 방법을 </a:t>
            </a:r>
            <a:r>
              <a:rPr lang="ko-KR" altLang="en-US" dirty="0" err="1"/>
              <a:t>배웠어</a:t>
            </a:r>
            <a:r>
              <a:rPr lang="en-US" altLang="ko-KR" dirty="0"/>
              <a:t>. 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그런데 재미있는 것은 이 총은 탄약이 무제한이라는 거야</a:t>
            </a:r>
            <a:r>
              <a:rPr lang="en-US" altLang="ko-KR" dirty="0"/>
              <a:t>. </a:t>
            </a:r>
            <a:r>
              <a:rPr lang="ko-KR" altLang="en-US" dirty="0"/>
              <a:t>조금 이상하지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pic>
        <p:nvPicPr>
          <p:cNvPr id="153" name="控制室屏幕.png" descr="控制室屏幕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76876" y="-4412632"/>
            <a:ext cx="30106978" cy="15660651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Here we encounter two questions: 1. How to limit the ammunition? 2. How to reload?"/>
          <p:cNvSpPr txBox="1"/>
          <p:nvPr/>
        </p:nvSpPr>
        <p:spPr>
          <a:xfrm>
            <a:off x="1851025" y="11265166"/>
            <a:ext cx="20681944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41CAD0"/>
                </a:solidFill>
              </a:defRPr>
            </a:lvl1pPr>
          </a:lstStyle>
          <a:p>
            <a:r>
              <a:rPr lang="ko-KR" altLang="ko-KR" dirty="0"/>
              <a:t>여기서 우리는 두 가지 질문을 접하게 될 거야</a:t>
            </a:r>
            <a:r>
              <a:rPr lang="en-US" altLang="ko-KR" dirty="0"/>
              <a:t>. 1. </a:t>
            </a:r>
            <a:r>
              <a:rPr lang="ko-KR" altLang="ko-KR" dirty="0"/>
              <a:t>탄약을 제한하는 방법</a:t>
            </a:r>
            <a:r>
              <a:rPr lang="en-US" altLang="ko-KR" dirty="0"/>
              <a:t> 2. </a:t>
            </a:r>
            <a:r>
              <a:rPr lang="ko-KR" altLang="ko-KR" dirty="0"/>
              <a:t>재장전 하는 방법</a:t>
            </a:r>
          </a:p>
        </p:txBody>
      </p:sp>
      <p:pic>
        <p:nvPicPr>
          <p:cNvPr id="155" name="timg-35.jpeg" descr="timg-35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8935" y="1789456"/>
            <a:ext cx="6350001" cy="635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Now I can tell you that this situation would only happen during our training here.…"/>
          <p:cNvSpPr txBox="1"/>
          <p:nvPr/>
        </p:nvSpPr>
        <p:spPr>
          <a:xfrm>
            <a:off x="2869704" y="10279861"/>
            <a:ext cx="17716389" cy="2757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이 상황은 여기서 훈련하는 동안에만 일어날 거야</a:t>
            </a:r>
            <a:endParaRPr lang="en-US" altLang="ko-KR" dirty="0"/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실제 전투에서는 탄약이 제한되어 있어</a:t>
            </a:r>
            <a:r>
              <a:rPr lang="en-US" altLang="ko-KR" dirty="0"/>
              <a:t>. </a:t>
            </a:r>
            <a:r>
              <a:rPr lang="ko-KR" altLang="en-US" dirty="0"/>
              <a:t>사실 총의 모든 탄약을 사용하고 나면 </a:t>
            </a:r>
            <a:endParaRPr lang="en-US" altLang="ko-KR" dirty="0"/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다시 총을 쏘기 전에 항상 재장전이 필요해</a:t>
            </a:r>
            <a:endParaRPr lang="en-US" altLang="ko-K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0" dur="500" fill="hold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8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27" dur="1000" fill="hold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1" animBg="1" advAuto="0"/>
      <p:bldP spid="152" grpId="2" animBg="1" advAuto="0"/>
      <p:bldP spid="153" grpId="4" animBg="1" advAuto="0"/>
      <p:bldP spid="154" grpId="7" animBg="1" advAuto="0"/>
      <p:bldP spid="155" grpId="5" animBg="1" advAuto="0"/>
      <p:bldP spid="156" grpId="3" animBg="1" advAuto="0"/>
      <p:bldP spid="156" grpId="6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控制室.jpg" descr="控制室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控制室屏幕.png" descr="控制室屏幕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34026" y="-4412632"/>
            <a:ext cx="30106978" cy="16935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G_3906.PNG" descr="IMG_390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3290" y="1218552"/>
            <a:ext cx="14094178" cy="7501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色彩主角 4.png" descr="色彩主角 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V朘R$~3LVOWC{SUC4.png" descr="V朘R$~3LVOWC{SUC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Let’s first talk about the ammunition limitation."/>
          <p:cNvSpPr txBox="1"/>
          <p:nvPr/>
        </p:nvSpPr>
        <p:spPr>
          <a:xfrm>
            <a:off x="7779734" y="11275136"/>
            <a:ext cx="8824531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41CAD0"/>
                </a:solidFill>
              </a:defRPr>
            </a:lvl1pPr>
          </a:lstStyle>
          <a:p>
            <a:r>
              <a:rPr lang="ko-KR" altLang="ko-KR" dirty="0"/>
              <a:t>먼저 탄약 제한에 대해 이야기해 보자</a:t>
            </a:r>
            <a:r>
              <a:rPr lang="en-US" altLang="ko-KR" dirty="0"/>
              <a:t>! </a:t>
            </a:r>
            <a:endParaRPr lang="en-US" dirty="0"/>
          </a:p>
        </p:txBody>
      </p:sp>
      <p:sp>
        <p:nvSpPr>
          <p:cNvPr id="164" name="Here we use a new code “Repeat…times”. This is a logic control code.…"/>
          <p:cNvSpPr txBox="1"/>
          <p:nvPr/>
        </p:nvSpPr>
        <p:spPr>
          <a:xfrm>
            <a:off x="1346082" y="10663163"/>
            <a:ext cx="21691837" cy="1834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우리는 이제 </a:t>
            </a:r>
            <a:r>
              <a:rPr lang="en-US" altLang="ko-KR" dirty="0"/>
              <a:t>“X</a:t>
            </a:r>
            <a:r>
              <a:rPr lang="ko-KR" altLang="en-US" dirty="0"/>
              <a:t>회 반복</a:t>
            </a:r>
            <a:r>
              <a:rPr lang="en-US" altLang="ko-KR" dirty="0"/>
              <a:t>＂</a:t>
            </a:r>
            <a:r>
              <a:rPr lang="ko-KR" altLang="en-US" dirty="0"/>
              <a:t>라는 새로운 코드를 사용해볼 거야</a:t>
            </a:r>
            <a:r>
              <a:rPr lang="en-US" altLang="ko-KR" dirty="0"/>
              <a:t>. </a:t>
            </a:r>
            <a:r>
              <a:rPr lang="ko-KR" altLang="en-US" dirty="0"/>
              <a:t>이것은 </a:t>
            </a:r>
            <a:r>
              <a:rPr lang="en-US" altLang="ko-KR" dirty="0"/>
              <a:t>“</a:t>
            </a:r>
            <a:r>
              <a:rPr lang="ko-KR" altLang="en-US" dirty="0"/>
              <a:t>논리</a:t>
            </a:r>
            <a:r>
              <a:rPr lang="en-US" altLang="ko-KR" dirty="0"/>
              <a:t>(Logic)”</a:t>
            </a:r>
            <a:r>
              <a:rPr lang="ko-KR" altLang="en-US" dirty="0"/>
              <a:t> 제어 코드야</a:t>
            </a:r>
            <a:r>
              <a:rPr lang="en-US" altLang="ko-KR" dirty="0"/>
              <a:t>.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설정된 코드들은 </a:t>
            </a:r>
            <a:r>
              <a:rPr lang="en-US" altLang="ko-KR" dirty="0"/>
              <a:t>X</a:t>
            </a:r>
            <a:r>
              <a:rPr lang="ko-KR" altLang="en-US" dirty="0"/>
              <a:t>회 반복해서 실행할거야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165" name="Let’s try and analyse this programme."/>
          <p:cNvSpPr txBox="1"/>
          <p:nvPr/>
        </p:nvSpPr>
        <p:spPr>
          <a:xfrm>
            <a:off x="7889798" y="11332515"/>
            <a:ext cx="8168903" cy="772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20000"/>
              </a:lnSpc>
              <a:defRPr sz="4000">
                <a:solidFill>
                  <a:srgbClr val="41CAD0"/>
                </a:solidFill>
              </a:defRPr>
            </a:lvl1pPr>
          </a:lstStyle>
          <a:p>
            <a:r>
              <a:rPr lang="ko-KR" altLang="en-US" dirty="0"/>
              <a:t>자</a:t>
            </a:r>
            <a:r>
              <a:rPr lang="en-US" altLang="ko-KR" dirty="0"/>
              <a:t>! </a:t>
            </a:r>
            <a:r>
              <a:rPr lang="ko-KR" altLang="en-US" dirty="0"/>
              <a:t>우리 이 프로그램을 분석해보자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166" name="When firing, all we need is the code “gun (shoot)”. But as we know, this code has…"/>
          <p:cNvSpPr txBox="1"/>
          <p:nvPr/>
        </p:nvSpPr>
        <p:spPr>
          <a:xfrm>
            <a:off x="1779380" y="10630634"/>
            <a:ext cx="21108343" cy="1834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발사할 때</a:t>
            </a:r>
            <a:r>
              <a:rPr lang="en-US" altLang="ko-KR" dirty="0"/>
              <a:t>, </a:t>
            </a:r>
            <a:r>
              <a:rPr lang="ko-KR" altLang="en-US" dirty="0"/>
              <a:t>우리에게 필요한 것은 </a:t>
            </a:r>
            <a:r>
              <a:rPr lang="en-US" altLang="ko-KR" dirty="0"/>
              <a:t>"</a:t>
            </a:r>
            <a:r>
              <a:rPr lang="ko-KR" altLang="en-US" dirty="0"/>
              <a:t>총</a:t>
            </a:r>
            <a:r>
              <a:rPr lang="en-US" altLang="ko-KR" dirty="0"/>
              <a:t>(</a:t>
            </a:r>
            <a:r>
              <a:rPr lang="ko-KR" altLang="en-US" dirty="0"/>
              <a:t>사격</a:t>
            </a:r>
            <a:r>
              <a:rPr lang="en-US" altLang="ko-KR" dirty="0"/>
              <a:t>)" </a:t>
            </a:r>
            <a:r>
              <a:rPr lang="ko-KR" altLang="en-US" dirty="0"/>
              <a:t>코드 뿐이야</a:t>
            </a:r>
            <a:r>
              <a:rPr lang="en-US" altLang="ko-KR" dirty="0"/>
              <a:t>. </a:t>
            </a:r>
            <a:r>
              <a:rPr lang="ko-KR" altLang="en-US" dirty="0"/>
              <a:t>하지만 잘 알다시피</a:t>
            </a:r>
            <a:r>
              <a:rPr lang="en-US" altLang="ko-KR" dirty="0"/>
              <a:t>, </a:t>
            </a:r>
            <a:r>
              <a:rPr lang="ko-KR" altLang="en-US" dirty="0"/>
              <a:t>이 코드는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탄약과는 아무 상관이 없어서 우리는 탄약을 제한하는 데 도움이 되는 새로운 코드가 필요해</a:t>
            </a:r>
            <a:r>
              <a:rPr lang="en-US" altLang="ko-KR" dirty="0"/>
              <a:t>!</a:t>
            </a:r>
          </a:p>
        </p:txBody>
      </p:sp>
      <p:sp>
        <p:nvSpPr>
          <p:cNvPr id="167" name="When we press the button, GEIO will open fire. But after a certain time period, the shooting…"/>
          <p:cNvSpPr txBox="1"/>
          <p:nvPr/>
        </p:nvSpPr>
        <p:spPr>
          <a:xfrm>
            <a:off x="3007909" y="10339936"/>
            <a:ext cx="19596711" cy="2757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버튼을 누르면 </a:t>
            </a:r>
            <a:r>
              <a:rPr lang="en-US" altLang="ko-KR" dirty="0"/>
              <a:t>GEIO</a:t>
            </a:r>
            <a:r>
              <a:rPr lang="ko-KR" altLang="en-US" dirty="0"/>
              <a:t>가 사격을 하긴 하지만 일정 기간이 지나면 정지해</a:t>
            </a:r>
            <a:r>
              <a:rPr lang="en-US" altLang="ko-KR" dirty="0"/>
              <a:t>. 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다시 사격하려면 버튼을 놓고 다시 눌러야 하는데</a:t>
            </a:r>
            <a:r>
              <a:rPr lang="en-US" altLang="ko-KR" dirty="0"/>
              <a:t>. </a:t>
            </a:r>
            <a:r>
              <a:rPr lang="ko-KR" altLang="en-US" dirty="0"/>
              <a:t>이 말인 즉 사격은 탄약을 소모하고</a:t>
            </a:r>
            <a:r>
              <a:rPr lang="en-US" altLang="ko-KR" dirty="0"/>
              <a:t>, 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버튼을 놓으면 자동으로 재장전 된 다는 의미야</a:t>
            </a:r>
            <a:r>
              <a:rPr lang="en-US" altLang="ko-KR" dirty="0"/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0" dur="500" fill="hold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8" dur="500" fill="hold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31" dur="1000" fill="hold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8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39" dur="1000" fill="hold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6" animBg="1" advAuto="0"/>
      <p:bldP spid="163" grpId="1" animBg="1" advAuto="0"/>
      <p:bldP spid="163" grpId="2" animBg="1" advAuto="0"/>
      <p:bldP spid="164" grpId="10" animBg="1" advAuto="0"/>
      <p:bldP spid="165" grpId="5" animBg="1" advAuto="0"/>
      <p:bldP spid="165" grpId="7" animBg="1" advAuto="0"/>
      <p:bldP spid="166" grpId="3" animBg="1" advAuto="0"/>
      <p:bldP spid="166" grpId="4" animBg="1" advAuto="0"/>
      <p:bldP spid="167" grpId="8" animBg="1" advAuto="0"/>
      <p:bldP spid="167" grpId="9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控制室.jpg" descr="控制室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控制室屏幕.png" descr="控制室屏幕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34026" y="-4412632"/>
            <a:ext cx="30106978" cy="16935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色彩主角 4.png" descr="色彩主角 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V朘R$~3LVOWC{SUC4.png" descr="V朘R$~3LVOWC{SUC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What is logic control codes? They are used to tell the circumstance…"/>
          <p:cNvSpPr txBox="1"/>
          <p:nvPr/>
        </p:nvSpPr>
        <p:spPr>
          <a:xfrm>
            <a:off x="3590524" y="10767426"/>
            <a:ext cx="16690467" cy="1834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sz="4000" dirty="0"/>
              <a:t>논리 제어 </a:t>
            </a:r>
            <a:r>
              <a:rPr lang="ko-KR" altLang="en-US" sz="4000" dirty="0" err="1"/>
              <a:t>코드란</a:t>
            </a:r>
            <a:r>
              <a:rPr lang="ko-KR" altLang="en-US" sz="4000" dirty="0"/>
              <a:t> 무엇일까</a:t>
            </a:r>
            <a:r>
              <a:rPr lang="en-US" altLang="ko-KR" sz="4000" dirty="0"/>
              <a:t>? 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sz="4000" dirty="0"/>
              <a:t>프로그램이 실행되고  다음에 무엇을 해야 할지 결정하는 것을 일컫곤 해</a:t>
            </a:r>
            <a:r>
              <a:rPr lang="en-US" altLang="ko-KR" sz="4000" dirty="0"/>
              <a:t>.</a:t>
            </a:r>
            <a:r>
              <a:rPr lang="ko-KR" altLang="en-US" sz="4000" dirty="0"/>
              <a:t>  </a:t>
            </a:r>
            <a:endParaRPr lang="en-US" altLang="ko-KR" sz="4000" dirty="0"/>
          </a:p>
        </p:txBody>
      </p:sp>
      <p:sp>
        <p:nvSpPr>
          <p:cNvPr id="174" name="Start"/>
          <p:cNvSpPr/>
          <p:nvPr/>
        </p:nvSpPr>
        <p:spPr>
          <a:xfrm>
            <a:off x="7822810" y="1680007"/>
            <a:ext cx="2540001" cy="1016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lang="ko-KR" altLang="en-US" dirty="0"/>
              <a:t>시작</a:t>
            </a:r>
            <a:endParaRPr dirty="0"/>
          </a:p>
        </p:txBody>
      </p:sp>
      <p:sp>
        <p:nvSpPr>
          <p:cNvPr id="175" name="Condition"/>
          <p:cNvSpPr/>
          <p:nvPr/>
        </p:nvSpPr>
        <p:spPr>
          <a:xfrm>
            <a:off x="7505310" y="3463187"/>
            <a:ext cx="3175001" cy="190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lang="ko-KR" altLang="en-US" dirty="0"/>
              <a:t>조건</a:t>
            </a:r>
            <a:endParaRPr dirty="0"/>
          </a:p>
        </p:txBody>
      </p:sp>
      <p:sp>
        <p:nvSpPr>
          <p:cNvPr id="176" name="End"/>
          <p:cNvSpPr/>
          <p:nvPr/>
        </p:nvSpPr>
        <p:spPr>
          <a:xfrm>
            <a:off x="7822810" y="7205640"/>
            <a:ext cx="2540001" cy="1016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lang="ko-KR" altLang="en-US" dirty="0"/>
              <a:t>종료</a:t>
            </a:r>
            <a:endParaRPr dirty="0"/>
          </a:p>
        </p:txBody>
      </p:sp>
      <p:sp>
        <p:nvSpPr>
          <p:cNvPr id="177" name="Action"/>
          <p:cNvSpPr/>
          <p:nvPr/>
        </p:nvSpPr>
        <p:spPr>
          <a:xfrm>
            <a:off x="11969342" y="5143377"/>
            <a:ext cx="2540001" cy="10160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lang="ko-KR" altLang="en-US" dirty="0"/>
              <a:t>실행</a:t>
            </a:r>
            <a:endParaRPr dirty="0"/>
          </a:p>
        </p:txBody>
      </p:sp>
      <p:sp>
        <p:nvSpPr>
          <p:cNvPr id="178" name="线条"/>
          <p:cNvSpPr/>
          <p:nvPr/>
        </p:nvSpPr>
        <p:spPr>
          <a:xfrm>
            <a:off x="9092809" y="2690525"/>
            <a:ext cx="1" cy="779013"/>
          </a:xfrm>
          <a:prstGeom prst="line">
            <a:avLst/>
          </a:prstGeom>
          <a:ln w="635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9" name="线条"/>
          <p:cNvSpPr/>
          <p:nvPr/>
        </p:nvSpPr>
        <p:spPr>
          <a:xfrm>
            <a:off x="9092809" y="5365470"/>
            <a:ext cx="1" cy="1842888"/>
          </a:xfrm>
          <a:prstGeom prst="line">
            <a:avLst/>
          </a:prstGeom>
          <a:ln w="635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0" name="线条"/>
          <p:cNvSpPr/>
          <p:nvPr/>
        </p:nvSpPr>
        <p:spPr>
          <a:xfrm>
            <a:off x="10665757" y="4415687"/>
            <a:ext cx="2540001" cy="1"/>
          </a:xfrm>
          <a:prstGeom prst="line">
            <a:avLst/>
          </a:prstGeom>
          <a:ln w="635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1" name="线条"/>
          <p:cNvSpPr/>
          <p:nvPr/>
        </p:nvSpPr>
        <p:spPr>
          <a:xfrm>
            <a:off x="13239341" y="4385402"/>
            <a:ext cx="1" cy="779013"/>
          </a:xfrm>
          <a:prstGeom prst="line">
            <a:avLst/>
          </a:prstGeom>
          <a:ln w="635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2" name="线条"/>
          <p:cNvSpPr/>
          <p:nvPr/>
        </p:nvSpPr>
        <p:spPr>
          <a:xfrm>
            <a:off x="9125440" y="6553187"/>
            <a:ext cx="4131118" cy="1"/>
          </a:xfrm>
          <a:prstGeom prst="line">
            <a:avLst/>
          </a:prstGeom>
          <a:ln w="635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3" name="线条"/>
          <p:cNvSpPr/>
          <p:nvPr/>
        </p:nvSpPr>
        <p:spPr>
          <a:xfrm flipV="1">
            <a:off x="13239342" y="6165910"/>
            <a:ext cx="1" cy="369008"/>
          </a:xfrm>
          <a:prstGeom prst="line">
            <a:avLst/>
          </a:prstGeom>
          <a:ln w="635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4" name="Yes?"/>
          <p:cNvSpPr txBox="1"/>
          <p:nvPr/>
        </p:nvSpPr>
        <p:spPr>
          <a:xfrm>
            <a:off x="10710367" y="3774731"/>
            <a:ext cx="961264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Yes?</a:t>
            </a:r>
          </a:p>
        </p:txBody>
      </p:sp>
      <p:sp>
        <p:nvSpPr>
          <p:cNvPr id="185" name="No?"/>
          <p:cNvSpPr txBox="1"/>
          <p:nvPr/>
        </p:nvSpPr>
        <p:spPr>
          <a:xfrm>
            <a:off x="8201714" y="5371153"/>
            <a:ext cx="841249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No?</a:t>
            </a:r>
          </a:p>
        </p:txBody>
      </p:sp>
      <p:sp>
        <p:nvSpPr>
          <p:cNvPr id="186" name="Can you draw the flow chart of the last programme?"/>
          <p:cNvSpPr txBox="1"/>
          <p:nvPr/>
        </p:nvSpPr>
        <p:spPr>
          <a:xfrm>
            <a:off x="6669242" y="11350467"/>
            <a:ext cx="10361811" cy="772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20000"/>
              </a:lnSpc>
              <a:defRPr sz="4000">
                <a:solidFill>
                  <a:srgbClr val="41CAD0"/>
                </a:solidFill>
              </a:defRPr>
            </a:lvl1pPr>
          </a:lstStyle>
          <a:p>
            <a:r>
              <a:rPr lang="ko-KR" altLang="en-US" dirty="0"/>
              <a:t>마지막 </a:t>
            </a:r>
            <a:r>
              <a:rPr lang="ko-KR" altLang="en-US"/>
              <a:t>프로그램의 순서도를 </a:t>
            </a:r>
            <a:r>
              <a:rPr lang="ko-KR" altLang="en-US" dirty="0"/>
              <a:t>그려줄 수 있어</a:t>
            </a:r>
            <a:r>
              <a:rPr lang="en-US" altLang="ko-KR" dirty="0"/>
              <a:t>?</a:t>
            </a:r>
            <a:endParaRPr lang="en-US" dirty="0"/>
          </a:p>
        </p:txBody>
      </p:sp>
      <p:sp>
        <p:nvSpPr>
          <p:cNvPr id="187" name="Above is a typical flow chart used to help us understand the logics of a programme.…"/>
          <p:cNvSpPr txBox="1"/>
          <p:nvPr/>
        </p:nvSpPr>
        <p:spPr>
          <a:xfrm>
            <a:off x="368086" y="10148518"/>
            <a:ext cx="24102753" cy="2757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위 차트는 우리가 프로그램의 논리를 이해하는 것을 돕기 위해 사용되는 전형적인 순서도야</a:t>
            </a:r>
            <a:r>
              <a:rPr lang="en-US" altLang="ko-KR" dirty="0"/>
              <a:t>.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우리가 볼 수 있듯이</a:t>
            </a:r>
            <a:r>
              <a:rPr lang="en-US" altLang="ko-KR" dirty="0"/>
              <a:t>, </a:t>
            </a:r>
            <a:r>
              <a:rPr lang="ko-KR" altLang="en-US" dirty="0"/>
              <a:t>프로그램이 시작된 후 사전 설정 조건이 충족되는지 여부를 알려줄 거야</a:t>
            </a:r>
            <a:r>
              <a:rPr lang="en-US" altLang="ko-KR" dirty="0"/>
              <a:t>.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만약 “</a:t>
            </a:r>
            <a:r>
              <a:rPr lang="en-US" altLang="ko-KR" dirty="0"/>
              <a:t>Yes”</a:t>
            </a:r>
            <a:r>
              <a:rPr lang="ko-KR" altLang="en-US" dirty="0"/>
              <a:t>라면</a:t>
            </a:r>
            <a:r>
              <a:rPr lang="en-US" altLang="ko-KR" dirty="0"/>
              <a:t>, “</a:t>
            </a:r>
            <a:r>
              <a:rPr lang="ko-KR" altLang="en-US" dirty="0"/>
              <a:t>종료</a:t>
            </a:r>
            <a:r>
              <a:rPr lang="en-US" altLang="ko-KR" dirty="0"/>
              <a:t>"</a:t>
            </a:r>
            <a:r>
              <a:rPr lang="ko-KR" altLang="en-US" dirty="0"/>
              <a:t>로 가기 전에 </a:t>
            </a:r>
            <a:r>
              <a:rPr lang="en-US" altLang="ko-KR" dirty="0"/>
              <a:t>＂</a:t>
            </a:r>
            <a:r>
              <a:rPr lang="ko-KR" altLang="en-US" dirty="0"/>
              <a:t>실행</a:t>
            </a:r>
            <a:r>
              <a:rPr lang="en-US" altLang="ko-KR" dirty="0"/>
              <a:t>”</a:t>
            </a:r>
            <a:r>
              <a:rPr lang="ko-KR" altLang="en-US" dirty="0"/>
              <a:t>을 먼저 해야 하고 반대로 “</a:t>
            </a:r>
            <a:r>
              <a:rPr lang="en-US" altLang="ko-KR" dirty="0"/>
              <a:t>No”</a:t>
            </a:r>
            <a:r>
              <a:rPr lang="ko-KR" altLang="en-US" dirty="0"/>
              <a:t>라면 곧장 </a:t>
            </a:r>
            <a:r>
              <a:rPr lang="en-US" altLang="ko-KR" dirty="0"/>
              <a:t>＂</a:t>
            </a:r>
            <a:r>
              <a:rPr lang="ko-KR" altLang="en-US" dirty="0"/>
              <a:t>종료</a:t>
            </a:r>
            <a:r>
              <a:rPr lang="en-US" altLang="ko-KR" dirty="0"/>
              <a:t>"</a:t>
            </a:r>
            <a:r>
              <a:rPr lang="ko-KR" altLang="en-US" dirty="0"/>
              <a:t>로 가면 돼</a:t>
            </a:r>
            <a:r>
              <a:rPr lang="en-US" altLang="ko-KR" dirty="0"/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8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47" dur="500" fill="hold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15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8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55" dur="500" fill="hold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17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1" animBg="1" advAuto="0"/>
      <p:bldP spid="173" grpId="14" animBg="1" advAuto="0"/>
      <p:bldP spid="174" grpId="2" animBg="1" advAuto="0"/>
      <p:bldP spid="175" grpId="4" animBg="1" advAuto="0"/>
      <p:bldP spid="176" grpId="13" animBg="1" advAuto="0"/>
      <p:bldP spid="177" grpId="8" animBg="1" advAuto="0"/>
      <p:bldP spid="178" grpId="3" animBg="1" advAuto="0"/>
      <p:bldP spid="179" grpId="10" animBg="1" advAuto="0"/>
      <p:bldP spid="180" grpId="6" animBg="1" advAuto="0"/>
      <p:bldP spid="181" grpId="7" animBg="1" advAuto="0"/>
      <p:bldP spid="182" grpId="12" animBg="1" advAuto="0"/>
      <p:bldP spid="183" grpId="11" animBg="1" advAuto="0"/>
      <p:bldP spid="184" grpId="5" animBg="1" advAuto="0"/>
      <p:bldP spid="185" grpId="9" animBg="1" advAuto="0"/>
      <p:bldP spid="186" grpId="17" animBg="1" advAuto="0"/>
      <p:bldP spid="187" grpId="15" animBg="1" advAuto="0"/>
      <p:bldP spid="187" grpId="16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控制室.jpg" descr="控制室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控制室屏幕.png" descr="控制室屏幕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34026" y="-4412632"/>
            <a:ext cx="30106978" cy="16935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色彩主角 4.png" descr="色彩主角 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V朘R$~3LVOWC{SUC4.png" descr="V朘R$~3LVOWC{SUC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The above shows the flow chart of the shooting programme. When the times repeated is…"/>
          <p:cNvSpPr txBox="1"/>
          <p:nvPr/>
        </p:nvSpPr>
        <p:spPr>
          <a:xfrm>
            <a:off x="1822929" y="10197186"/>
            <a:ext cx="19085354" cy="2757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ko-KR" sz="4000" dirty="0"/>
              <a:t>위 차트는 사격 프로그램의 </a:t>
            </a:r>
            <a:r>
              <a:rPr lang="ko-KR" altLang="en-US" sz="4000" dirty="0"/>
              <a:t>순서</a:t>
            </a:r>
            <a:r>
              <a:rPr lang="ko-KR" altLang="ko-KR" sz="4000" dirty="0"/>
              <a:t>도를 보여주는 거야</a:t>
            </a:r>
            <a:r>
              <a:rPr lang="en-US" altLang="ko-KR" sz="4000" dirty="0"/>
              <a:t>.  </a:t>
            </a:r>
            <a:r>
              <a:rPr lang="ko-KR" altLang="ko-KR" sz="4000" dirty="0"/>
              <a:t>반복되는 횟수가 </a:t>
            </a:r>
            <a:r>
              <a:rPr lang="en-US" altLang="ko-KR" sz="4000" dirty="0"/>
              <a:t>10 </a:t>
            </a:r>
            <a:r>
              <a:rPr lang="ko-KR" altLang="ko-KR" sz="4000" dirty="0"/>
              <a:t>이하일때</a:t>
            </a:r>
            <a:r>
              <a:rPr lang="en-US" altLang="ko-KR" sz="4000" dirty="0"/>
              <a:t>, 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ko-KR" sz="4000" dirty="0"/>
              <a:t>프로그램은 </a:t>
            </a:r>
            <a:r>
              <a:rPr lang="en-US" altLang="ko-KR" sz="4000" dirty="0"/>
              <a:t>“</a:t>
            </a:r>
            <a:r>
              <a:rPr lang="ko-KR" altLang="ko-KR" sz="4000" dirty="0"/>
              <a:t>총 사격</a:t>
            </a:r>
            <a:r>
              <a:rPr lang="en-US" altLang="ko-KR" sz="4000" dirty="0"/>
              <a:t>” </a:t>
            </a:r>
            <a:r>
              <a:rPr lang="ko-KR" altLang="ko-KR" sz="4000" dirty="0"/>
              <a:t>코드를 반복해서 실행하고</a:t>
            </a:r>
            <a:r>
              <a:rPr lang="en-US" altLang="ko-KR" sz="4000" dirty="0"/>
              <a:t>, 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en-US" altLang="ko-KR" sz="4000" dirty="0"/>
              <a:t>10</a:t>
            </a:r>
            <a:r>
              <a:rPr lang="ko-KR" altLang="ko-KR" sz="4000" dirty="0"/>
              <a:t>회 후에는 프로그램을 반복을 멈추고 </a:t>
            </a:r>
            <a:r>
              <a:rPr lang="en-US" altLang="ko-KR" sz="4000" dirty="0"/>
              <a:t>“</a:t>
            </a:r>
            <a:r>
              <a:rPr lang="ko-KR" altLang="en-US" sz="4000" dirty="0"/>
              <a:t>사격 중지</a:t>
            </a:r>
            <a:r>
              <a:rPr lang="en-US" altLang="ko-KR" sz="4000" dirty="0"/>
              <a:t>” </a:t>
            </a:r>
            <a:r>
              <a:rPr lang="ko-KR" altLang="ko-KR" sz="4000" dirty="0"/>
              <a:t>코드를 실행할 거야</a:t>
            </a:r>
            <a:r>
              <a:rPr lang="en-US" altLang="ko-KR" sz="4000" dirty="0"/>
              <a:t>. </a:t>
            </a:r>
            <a:endParaRPr lang="ko-KR" altLang="ko-KR" sz="4000" dirty="0"/>
          </a:p>
        </p:txBody>
      </p:sp>
      <p:sp>
        <p:nvSpPr>
          <p:cNvPr id="194" name="When button pressed"/>
          <p:cNvSpPr/>
          <p:nvPr/>
        </p:nvSpPr>
        <p:spPr>
          <a:xfrm>
            <a:off x="7822810" y="1680007"/>
            <a:ext cx="2540001" cy="1016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lang="ko-KR" altLang="en-US" dirty="0"/>
              <a:t>버튼을 </a:t>
            </a:r>
            <a:endParaRPr lang="en-US" altLang="ko-KR" dirty="0"/>
          </a:p>
          <a:p>
            <a:r>
              <a:rPr lang="ko-KR" altLang="en-US" dirty="0"/>
              <a:t>누를 때</a:t>
            </a:r>
            <a:endParaRPr dirty="0"/>
          </a:p>
        </p:txBody>
      </p:sp>
      <p:sp>
        <p:nvSpPr>
          <p:cNvPr id="195" name="Times repeated &lt;10?"/>
          <p:cNvSpPr/>
          <p:nvPr/>
        </p:nvSpPr>
        <p:spPr>
          <a:xfrm>
            <a:off x="7034838" y="3472917"/>
            <a:ext cx="4115945" cy="2271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lang="ko-KR" altLang="en-US" dirty="0"/>
              <a:t>반복 횟수</a:t>
            </a:r>
            <a:r>
              <a:rPr dirty="0"/>
              <a:t>&lt;10?</a:t>
            </a:r>
          </a:p>
        </p:txBody>
      </p:sp>
      <p:sp>
        <p:nvSpPr>
          <p:cNvPr id="196" name="Stop shooting"/>
          <p:cNvSpPr/>
          <p:nvPr/>
        </p:nvSpPr>
        <p:spPr>
          <a:xfrm>
            <a:off x="7822810" y="7205640"/>
            <a:ext cx="2540001" cy="1016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lang="ko-KR" altLang="en-US" dirty="0"/>
              <a:t>사격 중지</a:t>
            </a:r>
            <a:endParaRPr dirty="0"/>
          </a:p>
        </p:txBody>
      </p:sp>
      <p:sp>
        <p:nvSpPr>
          <p:cNvPr id="197" name="Gun shooting"/>
          <p:cNvSpPr/>
          <p:nvPr/>
        </p:nvSpPr>
        <p:spPr>
          <a:xfrm>
            <a:off x="12320359" y="4100722"/>
            <a:ext cx="2540001" cy="10160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lang="ko-KR" altLang="en-US" dirty="0"/>
              <a:t>총 사격</a:t>
            </a:r>
            <a:endParaRPr dirty="0"/>
          </a:p>
        </p:txBody>
      </p:sp>
      <p:sp>
        <p:nvSpPr>
          <p:cNvPr id="198" name="线条"/>
          <p:cNvSpPr/>
          <p:nvPr/>
        </p:nvSpPr>
        <p:spPr>
          <a:xfrm>
            <a:off x="9092809" y="2690525"/>
            <a:ext cx="1" cy="779013"/>
          </a:xfrm>
          <a:prstGeom prst="line">
            <a:avLst/>
          </a:prstGeom>
          <a:ln w="635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9" name="线条"/>
          <p:cNvSpPr/>
          <p:nvPr/>
        </p:nvSpPr>
        <p:spPr>
          <a:xfrm>
            <a:off x="9092809" y="5741810"/>
            <a:ext cx="1" cy="1466548"/>
          </a:xfrm>
          <a:prstGeom prst="line">
            <a:avLst/>
          </a:prstGeom>
          <a:ln w="635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0" name="线条"/>
          <p:cNvSpPr/>
          <p:nvPr/>
        </p:nvSpPr>
        <p:spPr>
          <a:xfrm>
            <a:off x="11132399" y="4608722"/>
            <a:ext cx="1201946" cy="1"/>
          </a:xfrm>
          <a:prstGeom prst="line">
            <a:avLst/>
          </a:prstGeom>
          <a:ln w="635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1" name="线条"/>
          <p:cNvSpPr/>
          <p:nvPr/>
        </p:nvSpPr>
        <p:spPr>
          <a:xfrm>
            <a:off x="9112740" y="3029231"/>
            <a:ext cx="4505732" cy="1"/>
          </a:xfrm>
          <a:prstGeom prst="line">
            <a:avLst/>
          </a:prstGeom>
          <a:ln w="63500">
            <a:solidFill>
              <a:srgbClr val="FFFFFF"/>
            </a:solidFill>
            <a:miter lim="400000"/>
            <a:headEnd type="triangle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2" name="线条"/>
          <p:cNvSpPr/>
          <p:nvPr/>
        </p:nvSpPr>
        <p:spPr>
          <a:xfrm flipV="1">
            <a:off x="13590359" y="3074496"/>
            <a:ext cx="1" cy="1016001"/>
          </a:xfrm>
          <a:prstGeom prst="line">
            <a:avLst/>
          </a:prstGeom>
          <a:ln w="635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3" name="Yes?"/>
          <p:cNvSpPr txBox="1"/>
          <p:nvPr/>
        </p:nvSpPr>
        <p:spPr>
          <a:xfrm>
            <a:off x="10710367" y="3774731"/>
            <a:ext cx="961264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Yes?</a:t>
            </a:r>
          </a:p>
        </p:txBody>
      </p:sp>
      <p:sp>
        <p:nvSpPr>
          <p:cNvPr id="204" name="No?"/>
          <p:cNvSpPr txBox="1"/>
          <p:nvPr/>
        </p:nvSpPr>
        <p:spPr>
          <a:xfrm>
            <a:off x="8201714" y="5756303"/>
            <a:ext cx="841249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No?</a:t>
            </a:r>
          </a:p>
        </p:txBody>
      </p:sp>
      <p:sp>
        <p:nvSpPr>
          <p:cNvPr id="205" name="Except for “Repeat”, there are other kinds of logic control codes in the “Logic” toolkit.…"/>
          <p:cNvSpPr txBox="1"/>
          <p:nvPr/>
        </p:nvSpPr>
        <p:spPr>
          <a:xfrm>
            <a:off x="4599376" y="10551540"/>
            <a:ext cx="15185247" cy="1834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en-US" altLang="ko-KR" dirty="0"/>
              <a:t>"</a:t>
            </a:r>
            <a:r>
              <a:rPr lang="ko-KR" altLang="en-US" dirty="0"/>
              <a:t>논리</a:t>
            </a:r>
            <a:r>
              <a:rPr lang="en-US" altLang="ko-KR" dirty="0"/>
              <a:t>" </a:t>
            </a:r>
            <a:r>
              <a:rPr lang="ko-KR" altLang="en-US" dirty="0"/>
              <a:t>툴에는 </a:t>
            </a:r>
            <a:r>
              <a:rPr lang="en-US" altLang="ko-KR" dirty="0"/>
              <a:t>"</a:t>
            </a:r>
            <a:r>
              <a:rPr lang="ko-KR" altLang="en-US" dirty="0"/>
              <a:t>반복</a:t>
            </a:r>
            <a:r>
              <a:rPr lang="en-US" altLang="ko-KR" dirty="0"/>
              <a:t>"</a:t>
            </a:r>
            <a:r>
              <a:rPr lang="ko-KR" altLang="en-US" dirty="0"/>
              <a:t>을 제외한 다른 종류의 논리 제어 코드가 있어</a:t>
            </a:r>
            <a:r>
              <a:rPr lang="en-US" altLang="ko-KR" dirty="0"/>
              <a:t>.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오늘 그것들에 대해 더 배워보자</a:t>
            </a:r>
            <a:r>
              <a:rPr lang="en-US" altLang="ko-KR" dirty="0"/>
              <a:t>!</a:t>
            </a:r>
          </a:p>
        </p:txBody>
      </p:sp>
      <p:sp>
        <p:nvSpPr>
          <p:cNvPr id="206" name="Different from the sequential structure we have learnt before, when using “Repeat” codes,…"/>
          <p:cNvSpPr txBox="1"/>
          <p:nvPr/>
        </p:nvSpPr>
        <p:spPr>
          <a:xfrm>
            <a:off x="3077324" y="10103837"/>
            <a:ext cx="18229349" cy="2757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이전에 학습한 순차 구조와 달리 </a:t>
            </a:r>
            <a:r>
              <a:rPr lang="en-US" altLang="ko-KR" dirty="0"/>
              <a:t>"</a:t>
            </a:r>
            <a:r>
              <a:rPr lang="ko-KR" altLang="en-US" dirty="0"/>
              <a:t>반복</a:t>
            </a:r>
            <a:r>
              <a:rPr lang="en-US" altLang="ko-KR" dirty="0"/>
              <a:t>" </a:t>
            </a:r>
            <a:r>
              <a:rPr lang="ko-KR" altLang="en-US" dirty="0"/>
              <a:t>코드를 사용할 때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우리는 루프라는 새로운 구조를 만들어야 해</a:t>
            </a:r>
            <a:r>
              <a:rPr lang="en-US" altLang="ko-KR" dirty="0"/>
              <a:t>. "</a:t>
            </a:r>
            <a:r>
              <a:rPr lang="ko-KR" altLang="en-US" dirty="0"/>
              <a:t>반복</a:t>
            </a:r>
            <a:r>
              <a:rPr lang="en-US" altLang="ko-KR" dirty="0"/>
              <a:t>"</a:t>
            </a:r>
            <a:r>
              <a:rPr lang="ko-KR" altLang="en-US" dirty="0"/>
              <a:t>의 조건이 충족되면</a:t>
            </a:r>
            <a:r>
              <a:rPr lang="en-US" altLang="ko-KR" dirty="0"/>
              <a:t>,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프로그램은 조건이 더 이상 충족되지 않을 때까지 특정 코드를 계속 반복할거야</a:t>
            </a:r>
            <a:r>
              <a:rPr lang="en-US" altLang="ko-KR" dirty="0"/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90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90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900"/>
                            </p:stCondLst>
                            <p:childTnLst>
                              <p:par>
                                <p:cTn id="1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900"/>
                            </p:stCondLst>
                            <p:childTnLst>
                              <p:par>
                                <p:cTn id="17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900"/>
                            </p:stCondLst>
                            <p:childTnLst>
                              <p:par>
                                <p:cTn id="20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900"/>
                            </p:stCondLst>
                            <p:childTnLst>
                              <p:par>
                                <p:cTn id="23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900"/>
                            </p:stCondLst>
                            <p:childTnLst>
                              <p:par>
                                <p:cTn id="26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900"/>
                            </p:stCondLst>
                            <p:childTnLst>
                              <p:par>
                                <p:cTn id="29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900"/>
                            </p:stCondLst>
                            <p:childTnLst>
                              <p:par>
                                <p:cTn id="32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00"/>
                            </p:stCondLst>
                            <p:childTnLst>
                              <p:par>
                                <p:cTn id="35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900"/>
                            </p:stCondLst>
                            <p:childTnLst>
                              <p:par>
                                <p:cTn id="38" presetID="1" presetClass="entr" presetSubtype="0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8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43" dur="500" fill="hold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14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8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51" dur="1000" fill="hold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grpId="16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1" animBg="1" advAuto="0"/>
      <p:bldP spid="193" grpId="13" animBg="1" advAuto="0"/>
      <p:bldP spid="194" grpId="2" animBg="1" advAuto="0"/>
      <p:bldP spid="195" grpId="4" animBg="1" advAuto="0"/>
      <p:bldP spid="196" grpId="12" animBg="1" advAuto="0"/>
      <p:bldP spid="197" grpId="7" animBg="1" advAuto="0"/>
      <p:bldP spid="198" grpId="3" animBg="1" advAuto="0"/>
      <p:bldP spid="199" grpId="9" animBg="1" advAuto="0"/>
      <p:bldP spid="200" grpId="6" animBg="1" advAuto="0"/>
      <p:bldP spid="201" grpId="11" animBg="1" advAuto="0"/>
      <p:bldP spid="202" grpId="10" animBg="1" advAuto="0"/>
      <p:bldP spid="203" grpId="5" animBg="1" advAuto="0"/>
      <p:bldP spid="204" grpId="8" animBg="1" advAuto="0"/>
      <p:bldP spid="205" grpId="16" animBg="1" advAuto="0"/>
      <p:bldP spid="206" grpId="14" animBg="1" advAuto="0"/>
      <p:bldP spid="206" grpId="15" animBg="1" advAuto="0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825</Words>
  <Application>Microsoft Office PowerPoint</Application>
  <PresentationFormat>사용자 지정</PresentationFormat>
  <Paragraphs>115</Paragraphs>
  <Slides>18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2" baseType="lpstr">
      <vt:lpstr>Helvetica Neue</vt:lpstr>
      <vt:lpstr>Helvetica Neue Light</vt:lpstr>
      <vt:lpstr>Helvetica Neue Medium</vt:lpstr>
      <vt:lpstr>White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cp:lastModifiedBy>구 현선</cp:lastModifiedBy>
  <cp:revision>26</cp:revision>
  <dcterms:modified xsi:type="dcterms:W3CDTF">2020-05-23T17:15:36Z</dcterms:modified>
</cp:coreProperties>
</file>