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AD0"/>
    <a:srgbClr val="72F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6" d="100"/>
          <a:sy n="56" d="100"/>
        </p:scale>
        <p:origin x="456"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dirty="0"/>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dirty="0"/>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dirty="0"/>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dirty="0"/>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dirty="0"/>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dirty="0"/>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88439" y="8351234"/>
            <a:ext cx="13617408" cy="4087872"/>
            <a:chOff x="-6350" y="197681"/>
            <a:chExt cx="13617407" cy="4087871"/>
          </a:xfrm>
        </p:grpSpPr>
        <p:sp>
          <p:nvSpPr>
            <p:cNvPr id="121" name="How to Become A GEIO Pilot？…"/>
            <p:cNvSpPr txBox="1"/>
            <p:nvPr/>
          </p:nvSpPr>
          <p:spPr>
            <a:xfrm>
              <a:off x="101600" y="197681"/>
              <a:ext cx="13401507" cy="3820340"/>
            </a:xfrm>
            <a:prstGeom prst="rect">
              <a:avLst/>
            </a:prstGeom>
            <a:solidFill>
              <a:srgbClr val="2F4A89"/>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dirty="0"/>
                <a:t>GEIO </a:t>
              </a:r>
              <a:r>
                <a:rPr lang="ko-KR" altLang="en-US" dirty="0"/>
                <a:t>파일럿이 되는 방법</a:t>
              </a:r>
              <a:endParaRPr dirty="0"/>
            </a:p>
            <a:p>
              <a:pPr>
                <a:lnSpc>
                  <a:spcPct val="120000"/>
                </a:lnSpc>
                <a:defRPr sz="4000">
                  <a:solidFill>
                    <a:srgbClr val="FFFFFF"/>
                  </a:solidFill>
                </a:defRPr>
              </a:pPr>
              <a:r>
                <a:rPr dirty="0"/>
                <a:t>Lesson 3: </a:t>
              </a:r>
              <a:r>
                <a:rPr lang="ko-KR" altLang="en-US" dirty="0"/>
                <a:t>조준</a:t>
              </a:r>
              <a:endParaRPr lang="en-US" altLang="ko-KR" dirty="0"/>
            </a:p>
            <a:p>
              <a:pPr>
                <a:lnSpc>
                  <a:spcPct val="120000"/>
                </a:lnSpc>
                <a:defRPr sz="4000">
                  <a:solidFill>
                    <a:srgbClr val="FFFFFF"/>
                  </a:solidFill>
                </a:defRPr>
              </a:pPr>
              <a:endParaRPr dirty="0"/>
            </a:p>
          </p:txBody>
        </p:sp>
        <p:pic>
          <p:nvPicPr>
            <p:cNvPr id="120" name="How to Become A GEIO Pilot？…" descr="How to Become A GEIO Pilot？…"/>
            <p:cNvPicPr>
              <a:picLocks/>
            </p:cNvPicPr>
            <p:nvPr/>
          </p:nvPicPr>
          <p:blipFill>
            <a:blip r:embed="rId3"/>
            <a:stretch>
              <a:fillRect/>
            </a:stretch>
          </p:blipFill>
          <p:spPr>
            <a:xfrm>
              <a:off x="-6350" y="197681"/>
              <a:ext cx="13617407" cy="4087871"/>
            </a:xfrm>
            <a:prstGeom prst="rect">
              <a:avLst/>
            </a:prstGeom>
            <a:effectLst/>
          </p:spPr>
        </p:pic>
      </p:grpSp>
    </p:spTree>
  </p:cSld>
  <p:clrMapOvr>
    <a:masterClrMapping/>
  </p:clrMapOvr>
  <p:transition spd="med" advClick="0" advTm="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anim calcmode="lin" valueType="num">
                                      <p:cBhvr>
                                        <p:cTn id="8" dur="2000" fill="hold"/>
                                        <p:tgtEl>
                                          <p:spTgt spid="122"/>
                                        </p:tgtEl>
                                        <p:attrNameLst>
                                          <p:attrName>ppt_x</p:attrName>
                                        </p:attrNameLst>
                                      </p:cBhvr>
                                      <p:tavLst>
                                        <p:tav tm="0">
                                          <p:val>
                                            <p:strVal val="#ppt_x"/>
                                          </p:val>
                                        </p:tav>
                                        <p:tav tm="100000">
                                          <p:val>
                                            <p:strVal val="#ppt_x"/>
                                          </p:val>
                                        </p:tav>
                                      </p:tavLst>
                                    </p:anim>
                                    <p:anim calcmode="lin" valueType="num">
                                      <p:cBhvr>
                                        <p:cTn id="9" dur="2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13" name="IMG_4118.PNG" descr="IMG_4118.PNG"/>
          <p:cNvPicPr>
            <a:picLocks noChangeAspect="1"/>
          </p:cNvPicPr>
          <p:nvPr/>
        </p:nvPicPr>
        <p:blipFill>
          <a:blip r:embed="rId3"/>
          <a:stretch>
            <a:fillRect/>
          </a:stretch>
        </p:blipFill>
        <p:spPr>
          <a:xfrm>
            <a:off x="5966802" y="2333679"/>
            <a:ext cx="12450396" cy="6626523"/>
          </a:xfrm>
          <a:prstGeom prst="rect">
            <a:avLst/>
          </a:prstGeom>
          <a:ln w="12700">
            <a:miter lim="400000"/>
          </a:ln>
        </p:spPr>
      </p:pic>
      <p:pic>
        <p:nvPicPr>
          <p:cNvPr id="214"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215"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216" name="To control the head motion, we need to use the “Action” codes."/>
          <p:cNvSpPr txBox="1"/>
          <p:nvPr/>
        </p:nvSpPr>
        <p:spPr>
          <a:xfrm>
            <a:off x="3177486" y="11137721"/>
            <a:ext cx="18029028" cy="910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헤드 모션을 제어하려면 “실행</a:t>
            </a:r>
            <a:r>
              <a:rPr lang="en-US" altLang="ko-KR" dirty="0"/>
              <a:t>(Action)”</a:t>
            </a:r>
            <a:r>
              <a:rPr lang="ko-KR" altLang="en-US" dirty="0"/>
              <a:t>코드를 사용해야해</a:t>
            </a:r>
            <a:r>
              <a:rPr lang="en-US" altLang="ko-KR" dirty="0"/>
              <a:t>.</a:t>
            </a:r>
            <a:endParaRPr dirty="0"/>
          </a:p>
        </p:txBody>
      </p:sp>
      <p:sp>
        <p:nvSpPr>
          <p:cNvPr id="217" name="矩形"/>
          <p:cNvSpPr/>
          <p:nvPr/>
        </p:nvSpPr>
        <p:spPr>
          <a:xfrm>
            <a:off x="6034328" y="4881845"/>
            <a:ext cx="1925416" cy="749301"/>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2" nodeType="clickEffect">
                                  <p:stCondLst>
                                    <p:cond delay="0"/>
                                  </p:stCondLst>
                                  <p:iterate>
                                    <p:tmAbs val="0"/>
                                  </p:iterate>
                                  <p:childTnLst>
                                    <p:set>
                                      <p:cBhvr>
                                        <p:cTn id="10" fill="hold"/>
                                        <p:tgtEl>
                                          <p:spTgt spid="217"/>
                                        </p:tgtEl>
                                        <p:attrNameLst>
                                          <p:attrName>style.visibility</p:attrName>
                                        </p:attrNameLst>
                                      </p:cBhvr>
                                      <p:to>
                                        <p:strVal val="visible"/>
                                      </p:to>
                                    </p:set>
                                    <p:anim calcmode="lin" valueType="num">
                                      <p:cBhvr>
                                        <p:cTn id="11" dur="1000" fill="hold"/>
                                        <p:tgtEl>
                                          <p:spTgt spid="217"/>
                                        </p:tgtEl>
                                        <p:attrNameLst>
                                          <p:attrName>ppt_w</p:attrName>
                                        </p:attrNameLst>
                                      </p:cBhvr>
                                      <p:tavLst>
                                        <p:tav tm="0">
                                          <p:val>
                                            <p:strVal val="4*#ppt_w"/>
                                          </p:val>
                                        </p:tav>
                                        <p:tav tm="100000">
                                          <p:val>
                                            <p:strVal val="#ppt_w"/>
                                          </p:val>
                                        </p:tav>
                                      </p:tavLst>
                                    </p:anim>
                                    <p:anim calcmode="lin" valueType="num">
                                      <p:cBhvr>
                                        <p:cTn id="12" dur="1000" fill="hold"/>
                                        <p:tgtEl>
                                          <p:spTgt spid="217"/>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13"/>
                                        </p:tgtEl>
                                        <p:attrNameLst>
                                          <p:attrName>style.visibility</p:attrName>
                                        </p:attrNameLst>
                                      </p:cBhvr>
                                      <p:to>
                                        <p:strVal val="visible"/>
                                      </p:to>
                                    </p:set>
                                    <p:animEffect transition="in" filter="wipe(left)">
                                      <p:cBhvr>
                                        <p:cTn id="1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3" animBg="1" advAuto="0"/>
      <p:bldP spid="216" grpId="1" animBg="1" advAuto="0"/>
      <p:bldP spid="217"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G_4120.PNG" descr="IMG_4120.PNG"/>
          <p:cNvPicPr>
            <a:picLocks noChangeAspect="1"/>
          </p:cNvPicPr>
          <p:nvPr/>
        </p:nvPicPr>
        <p:blipFill>
          <a:blip r:embed="rId2"/>
          <a:stretch>
            <a:fillRect/>
          </a:stretch>
        </p:blipFill>
        <p:spPr>
          <a:xfrm>
            <a:off x="0" y="369004"/>
            <a:ext cx="24384001" cy="12977992"/>
          </a:xfrm>
          <a:prstGeom prst="rect">
            <a:avLst/>
          </a:prstGeom>
          <a:ln w="12700">
            <a:miter lim="400000"/>
          </a:ln>
        </p:spPr>
      </p:pic>
      <p:sp>
        <p:nvSpPr>
          <p:cNvPr id="220" name="矩形"/>
          <p:cNvSpPr/>
          <p:nvPr/>
        </p:nvSpPr>
        <p:spPr>
          <a:xfrm>
            <a:off x="4268912" y="2471253"/>
            <a:ext cx="7850843" cy="6841644"/>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1" name="矩形"/>
          <p:cNvSpPr/>
          <p:nvPr/>
        </p:nvSpPr>
        <p:spPr>
          <a:xfrm>
            <a:off x="4275890" y="9362282"/>
            <a:ext cx="3255990" cy="2953580"/>
          </a:xfrm>
          <a:prstGeom prst="rect">
            <a:avLst/>
          </a:prstGeom>
          <a:ln w="63500">
            <a:solidFill>
              <a:srgbClr val="0433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2" name="矩形"/>
          <p:cNvSpPr/>
          <p:nvPr/>
        </p:nvSpPr>
        <p:spPr>
          <a:xfrm>
            <a:off x="4275890" y="12367624"/>
            <a:ext cx="4853027" cy="686044"/>
          </a:xfrm>
          <a:prstGeom prst="rect">
            <a:avLst/>
          </a:prstGeom>
          <a:ln w="63500">
            <a:solidFill>
              <a:srgbClr val="94219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3" name="线条"/>
          <p:cNvSpPr/>
          <p:nvPr/>
        </p:nvSpPr>
        <p:spPr>
          <a:xfrm flipH="1">
            <a:off x="12175643" y="5892074"/>
            <a:ext cx="1648986" cy="1"/>
          </a:xfrm>
          <a:prstGeom prst="line">
            <a:avLst/>
          </a:prstGeom>
          <a:ln w="635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4" name="线条"/>
          <p:cNvSpPr/>
          <p:nvPr/>
        </p:nvSpPr>
        <p:spPr>
          <a:xfrm flipH="1">
            <a:off x="7601079" y="10839072"/>
            <a:ext cx="5710258" cy="1"/>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5" name="线条"/>
          <p:cNvSpPr/>
          <p:nvPr/>
        </p:nvSpPr>
        <p:spPr>
          <a:xfrm flipH="1">
            <a:off x="9203216" y="12710645"/>
            <a:ext cx="4103020" cy="1"/>
          </a:xfrm>
          <a:prstGeom prst="line">
            <a:avLst/>
          </a:prstGeom>
          <a:ln w="63500">
            <a:solidFill>
              <a:srgbClr val="942192"/>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6" name="Combat settings"/>
          <p:cNvSpPr txBox="1"/>
          <p:nvPr/>
        </p:nvSpPr>
        <p:spPr>
          <a:xfrm>
            <a:off x="13844085" y="5533003"/>
            <a:ext cx="229710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FF2600"/>
                </a:solidFill>
              </a:defRPr>
            </a:lvl1pPr>
          </a:lstStyle>
          <a:p>
            <a:r>
              <a:rPr lang="ko-KR" altLang="en-US" dirty="0"/>
              <a:t>전투 설정</a:t>
            </a:r>
            <a:endParaRPr dirty="0"/>
          </a:p>
        </p:txBody>
      </p:sp>
      <p:sp>
        <p:nvSpPr>
          <p:cNvPr id="227" name="Head motion"/>
          <p:cNvSpPr txBox="1"/>
          <p:nvPr/>
        </p:nvSpPr>
        <p:spPr>
          <a:xfrm>
            <a:off x="13348785" y="10480000"/>
            <a:ext cx="229710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r>
              <a:rPr lang="ko-KR" altLang="en-US" dirty="0"/>
              <a:t>헤드 모션</a:t>
            </a:r>
            <a:endParaRPr dirty="0"/>
          </a:p>
        </p:txBody>
      </p:sp>
      <p:sp>
        <p:nvSpPr>
          <p:cNvPr id="228" name="Animations display"/>
          <p:cNvSpPr txBox="1"/>
          <p:nvPr/>
        </p:nvSpPr>
        <p:spPr>
          <a:xfrm>
            <a:off x="13348785" y="12351574"/>
            <a:ext cx="383598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942192"/>
                </a:solidFill>
              </a:defRPr>
            </a:lvl1pPr>
          </a:lstStyle>
          <a:p>
            <a:r>
              <a:rPr lang="ko-KR" altLang="en-US" dirty="0"/>
              <a:t>애니메이션 보기</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20"/>
                                        </p:tgtEl>
                                        <p:attrNameLst>
                                          <p:attrName>style.visibility</p:attrName>
                                        </p:attrNameLst>
                                      </p:cBhvr>
                                      <p:to>
                                        <p:strVal val="visible"/>
                                      </p:to>
                                    </p:set>
                                    <p:anim calcmode="lin" valueType="num">
                                      <p:cBhvr>
                                        <p:cTn id="7" dur="1000" fill="hold"/>
                                        <p:tgtEl>
                                          <p:spTgt spid="220"/>
                                        </p:tgtEl>
                                        <p:attrNameLst>
                                          <p:attrName>ppt_w</p:attrName>
                                        </p:attrNameLst>
                                      </p:cBhvr>
                                      <p:tavLst>
                                        <p:tav tm="0">
                                          <p:val>
                                            <p:strVal val="4*#ppt_w"/>
                                          </p:val>
                                        </p:tav>
                                        <p:tav tm="100000">
                                          <p:val>
                                            <p:strVal val="#ppt_w"/>
                                          </p:val>
                                        </p:tav>
                                      </p:tavLst>
                                    </p:anim>
                                    <p:anim calcmode="lin" valueType="num">
                                      <p:cBhvr>
                                        <p:cTn id="8" dur="1000" fill="hold"/>
                                        <p:tgtEl>
                                          <p:spTgt spid="220"/>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2" nodeType="afterEffect">
                                  <p:stCondLst>
                                    <p:cond delay="0"/>
                                  </p:stCondLst>
                                  <p:iterate>
                                    <p:tmAbs val="0"/>
                                  </p:iterate>
                                  <p:childTnLst>
                                    <p:set>
                                      <p:cBhvr>
                                        <p:cTn id="11" fill="hold"/>
                                        <p:tgtEl>
                                          <p:spTgt spid="223"/>
                                        </p:tgtEl>
                                        <p:attrNameLst>
                                          <p:attrName>style.visibility</p:attrName>
                                        </p:attrNameLst>
                                      </p:cBhvr>
                                      <p:to>
                                        <p:strVal val="visible"/>
                                      </p:to>
                                    </p:set>
                                    <p:anim calcmode="lin" valueType="num">
                                      <p:cBhvr>
                                        <p:cTn id="12" dur="1000" fill="hold"/>
                                        <p:tgtEl>
                                          <p:spTgt spid="223"/>
                                        </p:tgtEl>
                                        <p:attrNameLst>
                                          <p:attrName>ppt_w</p:attrName>
                                        </p:attrNameLst>
                                      </p:cBhvr>
                                      <p:tavLst>
                                        <p:tav tm="0">
                                          <p:val>
                                            <p:strVal val="4*#ppt_w"/>
                                          </p:val>
                                        </p:tav>
                                        <p:tav tm="100000">
                                          <p:val>
                                            <p:strVal val="#ppt_w"/>
                                          </p:val>
                                        </p:tav>
                                      </p:tavLst>
                                    </p:anim>
                                    <p:anim calcmode="lin" valueType="num">
                                      <p:cBhvr>
                                        <p:cTn id="13" dur="1000" fill="hold"/>
                                        <p:tgtEl>
                                          <p:spTgt spid="223"/>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1" presetClass="entr" presetSubtype="0" fill="hold" grpId="3" nodeType="afterEffect">
                                  <p:stCondLst>
                                    <p:cond delay="0"/>
                                  </p:stCondLst>
                                  <p:iterate type="lt">
                                    <p:tmAbs val="100"/>
                                  </p:iterate>
                                  <p:childTnLst>
                                    <p:set>
                                      <p:cBhvr>
                                        <p:cTn id="16" fill="hold"/>
                                        <p:tgtEl>
                                          <p:spTgt spid="2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4" nodeType="clickEffect">
                                  <p:stCondLst>
                                    <p:cond delay="0"/>
                                  </p:stCondLst>
                                  <p:iterate>
                                    <p:tmAbs val="0"/>
                                  </p:iterate>
                                  <p:childTnLst>
                                    <p:set>
                                      <p:cBhvr>
                                        <p:cTn id="20" fill="hold"/>
                                        <p:tgtEl>
                                          <p:spTgt spid="221"/>
                                        </p:tgtEl>
                                        <p:attrNameLst>
                                          <p:attrName>style.visibility</p:attrName>
                                        </p:attrNameLst>
                                      </p:cBhvr>
                                      <p:to>
                                        <p:strVal val="visible"/>
                                      </p:to>
                                    </p:set>
                                    <p:anim calcmode="lin" valueType="num">
                                      <p:cBhvr>
                                        <p:cTn id="21" dur="1000" fill="hold"/>
                                        <p:tgtEl>
                                          <p:spTgt spid="221"/>
                                        </p:tgtEl>
                                        <p:attrNameLst>
                                          <p:attrName>ppt_w</p:attrName>
                                        </p:attrNameLst>
                                      </p:cBhvr>
                                      <p:tavLst>
                                        <p:tav tm="0">
                                          <p:val>
                                            <p:strVal val="4*#ppt_w"/>
                                          </p:val>
                                        </p:tav>
                                        <p:tav tm="100000">
                                          <p:val>
                                            <p:strVal val="#ppt_w"/>
                                          </p:val>
                                        </p:tav>
                                      </p:tavLst>
                                    </p:anim>
                                    <p:anim calcmode="lin" valueType="num">
                                      <p:cBhvr>
                                        <p:cTn id="22" dur="1000" fill="hold"/>
                                        <p:tgtEl>
                                          <p:spTgt spid="221"/>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3" presetClass="entr" presetSubtype="32" fill="hold" grpId="5" nodeType="afterEffect">
                                  <p:stCondLst>
                                    <p:cond delay="0"/>
                                  </p:stCondLst>
                                  <p:iterate>
                                    <p:tmAbs val="0"/>
                                  </p:iterate>
                                  <p:childTnLst>
                                    <p:set>
                                      <p:cBhvr>
                                        <p:cTn id="25" fill="hold"/>
                                        <p:tgtEl>
                                          <p:spTgt spid="224"/>
                                        </p:tgtEl>
                                        <p:attrNameLst>
                                          <p:attrName>style.visibility</p:attrName>
                                        </p:attrNameLst>
                                      </p:cBhvr>
                                      <p:to>
                                        <p:strVal val="visible"/>
                                      </p:to>
                                    </p:set>
                                    <p:anim calcmode="lin" valueType="num">
                                      <p:cBhvr>
                                        <p:cTn id="26" dur="1000" fill="hold"/>
                                        <p:tgtEl>
                                          <p:spTgt spid="224"/>
                                        </p:tgtEl>
                                        <p:attrNameLst>
                                          <p:attrName>ppt_w</p:attrName>
                                        </p:attrNameLst>
                                      </p:cBhvr>
                                      <p:tavLst>
                                        <p:tav tm="0">
                                          <p:val>
                                            <p:strVal val="4*#ppt_w"/>
                                          </p:val>
                                        </p:tav>
                                        <p:tav tm="100000">
                                          <p:val>
                                            <p:strVal val="#ppt_w"/>
                                          </p:val>
                                        </p:tav>
                                      </p:tavLst>
                                    </p:anim>
                                    <p:anim calcmode="lin" valueType="num">
                                      <p:cBhvr>
                                        <p:cTn id="27" dur="1000" fill="hold"/>
                                        <p:tgtEl>
                                          <p:spTgt spid="224"/>
                                        </p:tgtEl>
                                        <p:attrNameLst>
                                          <p:attrName>ppt_h</p:attrName>
                                        </p:attrNameLst>
                                      </p:cBhvr>
                                      <p:tavLst>
                                        <p:tav tm="0">
                                          <p:val>
                                            <p:strVal val="4*#ppt_h"/>
                                          </p:val>
                                        </p:tav>
                                        <p:tav tm="100000">
                                          <p:val>
                                            <p:strVal val="#ppt_h"/>
                                          </p:val>
                                        </p:tav>
                                      </p:tavLst>
                                    </p:anim>
                                  </p:childTnLst>
                                </p:cTn>
                              </p:par>
                            </p:childTnLst>
                          </p:cTn>
                        </p:par>
                        <p:par>
                          <p:cTn id="28" fill="hold">
                            <p:stCondLst>
                              <p:cond delay="2000"/>
                            </p:stCondLst>
                            <p:childTnLst>
                              <p:par>
                                <p:cTn id="29" presetID="1" presetClass="entr" presetSubtype="0" fill="hold" grpId="6" nodeType="afterEffect">
                                  <p:stCondLst>
                                    <p:cond delay="0"/>
                                  </p:stCondLst>
                                  <p:iterate type="lt">
                                    <p:tmAbs val="100"/>
                                  </p:iterate>
                                  <p:childTnLst>
                                    <p:set>
                                      <p:cBhvr>
                                        <p:cTn id="30" fill="hold"/>
                                        <p:tgtEl>
                                          <p:spTgt spid="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7" nodeType="clickEffect">
                                  <p:stCondLst>
                                    <p:cond delay="0"/>
                                  </p:stCondLst>
                                  <p:iterate>
                                    <p:tmAbs val="0"/>
                                  </p:iterate>
                                  <p:childTnLst>
                                    <p:set>
                                      <p:cBhvr>
                                        <p:cTn id="34" fill="hold"/>
                                        <p:tgtEl>
                                          <p:spTgt spid="222"/>
                                        </p:tgtEl>
                                        <p:attrNameLst>
                                          <p:attrName>style.visibility</p:attrName>
                                        </p:attrNameLst>
                                      </p:cBhvr>
                                      <p:to>
                                        <p:strVal val="visible"/>
                                      </p:to>
                                    </p:set>
                                    <p:anim calcmode="lin" valueType="num">
                                      <p:cBhvr>
                                        <p:cTn id="35" dur="1000" fill="hold"/>
                                        <p:tgtEl>
                                          <p:spTgt spid="222"/>
                                        </p:tgtEl>
                                        <p:attrNameLst>
                                          <p:attrName>ppt_w</p:attrName>
                                        </p:attrNameLst>
                                      </p:cBhvr>
                                      <p:tavLst>
                                        <p:tav tm="0">
                                          <p:val>
                                            <p:strVal val="4*#ppt_w"/>
                                          </p:val>
                                        </p:tav>
                                        <p:tav tm="100000">
                                          <p:val>
                                            <p:strVal val="#ppt_w"/>
                                          </p:val>
                                        </p:tav>
                                      </p:tavLst>
                                    </p:anim>
                                    <p:anim calcmode="lin" valueType="num">
                                      <p:cBhvr>
                                        <p:cTn id="36" dur="1000" fill="hold"/>
                                        <p:tgtEl>
                                          <p:spTgt spid="222"/>
                                        </p:tgtEl>
                                        <p:attrNameLst>
                                          <p:attrName>ppt_h</p:attrName>
                                        </p:attrNameLst>
                                      </p:cBhvr>
                                      <p:tavLst>
                                        <p:tav tm="0">
                                          <p:val>
                                            <p:strVal val="4*#ppt_h"/>
                                          </p:val>
                                        </p:tav>
                                        <p:tav tm="100000">
                                          <p:val>
                                            <p:strVal val="#ppt_h"/>
                                          </p:val>
                                        </p:tav>
                                      </p:tavLst>
                                    </p:anim>
                                  </p:childTnLst>
                                </p:cTn>
                              </p:par>
                            </p:childTnLst>
                          </p:cTn>
                        </p:par>
                        <p:par>
                          <p:cTn id="37" fill="hold">
                            <p:stCondLst>
                              <p:cond delay="1000"/>
                            </p:stCondLst>
                            <p:childTnLst>
                              <p:par>
                                <p:cTn id="38" presetID="23" presetClass="entr" presetSubtype="32" fill="hold" grpId="8" nodeType="afterEffect">
                                  <p:stCondLst>
                                    <p:cond delay="0"/>
                                  </p:stCondLst>
                                  <p:iterate>
                                    <p:tmAbs val="0"/>
                                  </p:iterate>
                                  <p:childTnLst>
                                    <p:set>
                                      <p:cBhvr>
                                        <p:cTn id="39" fill="hold"/>
                                        <p:tgtEl>
                                          <p:spTgt spid="225"/>
                                        </p:tgtEl>
                                        <p:attrNameLst>
                                          <p:attrName>style.visibility</p:attrName>
                                        </p:attrNameLst>
                                      </p:cBhvr>
                                      <p:to>
                                        <p:strVal val="visible"/>
                                      </p:to>
                                    </p:set>
                                    <p:anim calcmode="lin" valueType="num">
                                      <p:cBhvr>
                                        <p:cTn id="40" dur="1000" fill="hold"/>
                                        <p:tgtEl>
                                          <p:spTgt spid="225"/>
                                        </p:tgtEl>
                                        <p:attrNameLst>
                                          <p:attrName>ppt_w</p:attrName>
                                        </p:attrNameLst>
                                      </p:cBhvr>
                                      <p:tavLst>
                                        <p:tav tm="0">
                                          <p:val>
                                            <p:strVal val="4*#ppt_w"/>
                                          </p:val>
                                        </p:tav>
                                        <p:tav tm="100000">
                                          <p:val>
                                            <p:strVal val="#ppt_w"/>
                                          </p:val>
                                        </p:tav>
                                      </p:tavLst>
                                    </p:anim>
                                    <p:anim calcmode="lin" valueType="num">
                                      <p:cBhvr>
                                        <p:cTn id="41" dur="1000" fill="hold"/>
                                        <p:tgtEl>
                                          <p:spTgt spid="225"/>
                                        </p:tgtEl>
                                        <p:attrNameLst>
                                          <p:attrName>ppt_h</p:attrName>
                                        </p:attrNameLst>
                                      </p:cBhvr>
                                      <p:tavLst>
                                        <p:tav tm="0">
                                          <p:val>
                                            <p:strVal val="4*#ppt_h"/>
                                          </p:val>
                                        </p:tav>
                                        <p:tav tm="100000">
                                          <p:val>
                                            <p:strVal val="#ppt_h"/>
                                          </p:val>
                                        </p:tav>
                                      </p:tavLst>
                                    </p:anim>
                                  </p:childTnLst>
                                </p:cTn>
                              </p:par>
                            </p:childTnLst>
                          </p:cTn>
                        </p:par>
                        <p:par>
                          <p:cTn id="42" fill="hold">
                            <p:stCondLst>
                              <p:cond delay="2000"/>
                            </p:stCondLst>
                            <p:childTnLst>
                              <p:par>
                                <p:cTn id="43" presetID="1" presetClass="entr" presetSubtype="0" fill="hold" grpId="9" nodeType="afterEffect">
                                  <p:stCondLst>
                                    <p:cond delay="0"/>
                                  </p:stCondLst>
                                  <p:iterate type="lt">
                                    <p:tmAbs val="100"/>
                                  </p:iterate>
                                  <p:childTnLst>
                                    <p:set>
                                      <p:cBhvr>
                                        <p:cTn id="44" fill="hold"/>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P spid="221" grpId="4" animBg="1" advAuto="0"/>
      <p:bldP spid="222" grpId="7" animBg="1" advAuto="0"/>
      <p:bldP spid="223" grpId="2" animBg="1" advAuto="0"/>
      <p:bldP spid="224" grpId="5" animBg="1" advAuto="0"/>
      <p:bldP spid="225" grpId="8" animBg="1" advAuto="0"/>
      <p:bldP spid="226" grpId="3" animBg="1" advAuto="0"/>
      <p:bldP spid="227" grpId="6" animBg="1" advAuto="0"/>
      <p:bldP spid="228" grpId="9"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31"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32"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33" name="In our programming interface, we can find three codes that control the head of the head.…"/>
          <p:cNvSpPr txBox="1"/>
          <p:nvPr/>
        </p:nvSpPr>
        <p:spPr>
          <a:xfrm>
            <a:off x="3304584" y="10419843"/>
            <a:ext cx="16690467"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프로그래밍 인터페이스에서 헤드를 제어하는 </a:t>
            </a:r>
            <a:r>
              <a:rPr lang="en-US" altLang="ko-KR" dirty="0"/>
              <a:t>3 </a:t>
            </a:r>
            <a:r>
              <a:rPr lang="ko-KR" altLang="en-US" dirty="0"/>
              <a:t>개의 코드를 찾을 수 있어</a:t>
            </a:r>
            <a:r>
              <a:rPr lang="en-US" altLang="ko-KR" dirty="0"/>
              <a:t>.</a:t>
            </a:r>
          </a:p>
          <a:p>
            <a:pPr>
              <a:lnSpc>
                <a:spcPct val="150000"/>
              </a:lnSpc>
              <a:defRPr sz="4000">
                <a:solidFill>
                  <a:srgbClr val="41CAD0"/>
                </a:solidFill>
              </a:defRPr>
            </a:pPr>
            <a:r>
              <a:rPr lang="ko-KR" altLang="en-US" dirty="0"/>
              <a:t>이 코드에서 좌표 매개 변수를 설정할 수 있고 매개 변수 범위</a:t>
            </a:r>
          </a:p>
          <a:p>
            <a:pPr>
              <a:lnSpc>
                <a:spcPct val="150000"/>
              </a:lnSpc>
              <a:defRPr sz="4000">
                <a:solidFill>
                  <a:srgbClr val="41CAD0"/>
                </a:solidFill>
              </a:defRPr>
            </a:pPr>
            <a:r>
              <a:rPr lang="ko-KR" altLang="en-US" dirty="0"/>
              <a:t>가로축은 </a:t>
            </a:r>
            <a:r>
              <a:rPr lang="en-US" altLang="ko-KR" dirty="0"/>
              <a:t>-10 ~ 10, </a:t>
            </a:r>
            <a:r>
              <a:rPr lang="ko-KR" altLang="en-US" dirty="0"/>
              <a:t>세로축은 </a:t>
            </a:r>
            <a:r>
              <a:rPr lang="en-US" altLang="ko-KR" dirty="0"/>
              <a:t>-5 ~ 5</a:t>
            </a:r>
            <a:r>
              <a:rPr lang="ko-KR" altLang="en-US" dirty="0"/>
              <a:t>로 설정 할 수 있어</a:t>
            </a:r>
            <a:r>
              <a:rPr lang="en-US" altLang="ko-KR" dirty="0"/>
              <a:t>.</a:t>
            </a:r>
            <a:endParaRPr dirty="0"/>
          </a:p>
        </p:txBody>
      </p:sp>
      <p:sp>
        <p:nvSpPr>
          <p:cNvPr id="234" name="Now let’s continue to the first training task: programme GEIO to control its head motion. When the button is pressed, turn head to the right; when button released, turn head back to the front."/>
          <p:cNvSpPr txBox="1"/>
          <p:nvPr/>
        </p:nvSpPr>
        <p:spPr>
          <a:xfrm>
            <a:off x="2943175" y="10468690"/>
            <a:ext cx="17413284"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첫 번째 트레이닝 작업 인 </a:t>
            </a:r>
            <a:r>
              <a:rPr lang="en-US" altLang="ko-KR" dirty="0"/>
              <a:t>GEIO</a:t>
            </a:r>
            <a:r>
              <a:rPr lang="ko-KR" altLang="en-US" dirty="0"/>
              <a:t>가 헤드 모션을 제어하도록 프로그래밍해보자</a:t>
            </a:r>
            <a:r>
              <a:rPr lang="en-US" altLang="ko-KR" dirty="0"/>
              <a:t>. </a:t>
            </a:r>
            <a:r>
              <a:rPr lang="ko-KR" altLang="en-US" dirty="0"/>
              <a:t>버튼을 누르면 오른쪽으로 회전하고</a:t>
            </a:r>
            <a:r>
              <a:rPr lang="en-US" altLang="ko-KR" dirty="0"/>
              <a:t>. </a:t>
            </a:r>
            <a:r>
              <a:rPr lang="ko-KR" altLang="en-US" dirty="0"/>
              <a:t>버튼을 놓으면 머리를 앞쪽으로 </a:t>
            </a:r>
            <a:r>
              <a:rPr lang="ko-KR" altLang="en-US" dirty="0" err="1"/>
              <a:t>돌릴거야</a:t>
            </a:r>
            <a:r>
              <a:rPr lang="en-US" altLang="ko-KR" dirty="0"/>
              <a:t>.</a:t>
            </a:r>
            <a:endParaRPr dirty="0"/>
          </a:p>
        </p:txBody>
      </p:sp>
      <p:pic>
        <p:nvPicPr>
          <p:cNvPr id="235" name="IMG_0258.PNG" descr="IMG_0258.PNG"/>
          <p:cNvPicPr>
            <a:picLocks noChangeAspect="1"/>
          </p:cNvPicPr>
          <p:nvPr/>
        </p:nvPicPr>
        <p:blipFill>
          <a:blip r:embed="rId5"/>
          <a:stretch>
            <a:fillRect/>
          </a:stretch>
        </p:blipFill>
        <p:spPr>
          <a:xfrm>
            <a:off x="6899119" y="1778877"/>
            <a:ext cx="10585762" cy="793932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235"/>
                                        </p:tgtEl>
                                        <p:attrNameLst>
                                          <p:attrName>style.visibility</p:attrName>
                                        </p:attrNameLst>
                                      </p:cBhvr>
                                      <p:to>
                                        <p:strVal val="visible"/>
                                      </p:to>
                                    </p:set>
                                    <p:animEffect transition="in" filter="wipe(left)">
                                      <p:cBhvr>
                                        <p:cTn id="11" dur="1000"/>
                                        <p:tgtEl>
                                          <p:spTgt spid="2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1000" fill="hold"/>
                                        <p:tgtEl>
                                          <p:spTgt spid="233"/>
                                        </p:tgtEl>
                                      </p:cBhvr>
                                    </p:animEffect>
                                    <p:set>
                                      <p:cBhvr>
                                        <p:cTn id="16" fill="hold">
                                          <p:stCondLst>
                                            <p:cond delay="999"/>
                                          </p:stCondLst>
                                        </p:cTn>
                                        <p:tgtEl>
                                          <p:spTgt spid="23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4" nodeType="afterEffect">
                                  <p:stCondLst>
                                    <p:cond delay="0"/>
                                  </p:stCondLst>
                                  <p:iterate type="lt">
                                    <p:tmAbs val="100"/>
                                  </p:iterate>
                                  <p:childTnLst>
                                    <p:set>
                                      <p:cBhvr>
                                        <p:cTn id="19"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animBg="1" advAuto="0"/>
      <p:bldP spid="233" grpId="3" animBg="1" advAuto="0"/>
      <p:bldP spid="234" grpId="4" animBg="1" advAuto="0"/>
      <p:bldP spid="235"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3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3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40" name="Good! Now let’s create a control panel as shown above. We use five buttons to represent five different turning directions for GEIO’s head, and rename them."/>
          <p:cNvSpPr txBox="1"/>
          <p:nvPr/>
        </p:nvSpPr>
        <p:spPr>
          <a:xfrm>
            <a:off x="1923610" y="10806825"/>
            <a:ext cx="20427615"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좋아</a:t>
            </a:r>
            <a:r>
              <a:rPr lang="en-US" altLang="ko-KR" dirty="0"/>
              <a:t>! </a:t>
            </a:r>
            <a:r>
              <a:rPr lang="ko-KR" altLang="en-US" dirty="0"/>
              <a:t>이제 위와 같이 컨트롤 패널</a:t>
            </a:r>
            <a:r>
              <a:rPr lang="en-US" altLang="ko-KR" dirty="0"/>
              <a:t>(</a:t>
            </a:r>
            <a:r>
              <a:rPr lang="ko-KR" altLang="en-US" dirty="0"/>
              <a:t>제어판</a:t>
            </a:r>
            <a:r>
              <a:rPr lang="en-US" altLang="ko-KR" dirty="0"/>
              <a:t>)</a:t>
            </a:r>
            <a:r>
              <a:rPr lang="ko-KR" altLang="en-US" dirty="0"/>
              <a:t>을 만들어 보자</a:t>
            </a:r>
            <a:r>
              <a:rPr lang="en-US" altLang="ko-KR" dirty="0"/>
              <a:t>. GEIO</a:t>
            </a:r>
            <a:r>
              <a:rPr lang="ko-KR" altLang="en-US" dirty="0"/>
              <a:t>의 머리를 향한 다섯 가지 방향을 나타내기 위해 </a:t>
            </a:r>
            <a:r>
              <a:rPr lang="en-US" altLang="ko-KR" dirty="0"/>
              <a:t>5 </a:t>
            </a:r>
            <a:r>
              <a:rPr lang="ko-KR" altLang="en-US" dirty="0"/>
              <a:t>개의 버튼을 사용하고 이름을 바꿔볼거야</a:t>
            </a:r>
            <a:r>
              <a:rPr lang="en-US" altLang="ko-KR" dirty="0"/>
              <a:t>.</a:t>
            </a:r>
            <a:endParaRPr dirty="0"/>
          </a:p>
        </p:txBody>
      </p:sp>
      <p:sp>
        <p:nvSpPr>
          <p:cNvPr id="241" name="Then programme each button, so that when any button is pressed,…"/>
          <p:cNvSpPr txBox="1"/>
          <p:nvPr/>
        </p:nvSpPr>
        <p:spPr>
          <a:xfrm>
            <a:off x="3708725" y="11137720"/>
            <a:ext cx="17573722" cy="910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그런 다음 프로그래밍된 버튼을 누를 때 헤드 건은 특정 방향으로 회전하게 돼</a:t>
            </a:r>
            <a:r>
              <a:rPr lang="en-US" altLang="ko-KR" dirty="0"/>
              <a:t>.</a:t>
            </a:r>
            <a:endParaRPr dirty="0"/>
          </a:p>
        </p:txBody>
      </p:sp>
      <p:pic>
        <p:nvPicPr>
          <p:cNvPr id="242" name="IMG_0259.PNG" descr="IMG_0259.PNG"/>
          <p:cNvPicPr>
            <a:picLocks noChangeAspect="1"/>
          </p:cNvPicPr>
          <p:nvPr/>
        </p:nvPicPr>
        <p:blipFill>
          <a:blip r:embed="rId5"/>
          <a:stretch>
            <a:fillRect/>
          </a:stretch>
        </p:blipFill>
        <p:spPr>
          <a:xfrm>
            <a:off x="6899120" y="1778877"/>
            <a:ext cx="10585761" cy="793932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40"/>
                                        </p:tgtEl>
                                      </p:cBhvr>
                                    </p:animEffect>
                                    <p:set>
                                      <p:cBhvr>
                                        <p:cTn id="11" fill="hold">
                                          <p:stCondLst>
                                            <p:cond delay="499"/>
                                          </p:stCondLst>
                                        </p:cTn>
                                        <p:tgtEl>
                                          <p:spTgt spid="240"/>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P spid="240" grpId="2" animBg="1" advAuto="0"/>
      <p:bldP spid="241"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45"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46" name="Challenge"/>
          <p:cNvSpPr txBox="1"/>
          <p:nvPr/>
        </p:nvSpPr>
        <p:spPr>
          <a:xfrm>
            <a:off x="11264662" y="6345039"/>
            <a:ext cx="185467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도 전</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49"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50"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51" name="It seems that you have acquired the knowledge of coordinate system and programming…"/>
          <p:cNvSpPr txBox="1"/>
          <p:nvPr/>
        </p:nvSpPr>
        <p:spPr>
          <a:xfrm>
            <a:off x="4287600" y="10676056"/>
            <a:ext cx="15808816"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좌표계 및 프로그래밍에 대한 지식을 잘 배운 것 같아</a:t>
            </a:r>
            <a:r>
              <a:rPr lang="en-US" altLang="ko-KR" dirty="0"/>
              <a:t>!</a:t>
            </a:r>
            <a:endParaRPr lang="ko-KR" altLang="en-US" dirty="0"/>
          </a:p>
          <a:p>
            <a:pPr>
              <a:lnSpc>
                <a:spcPct val="150000"/>
              </a:lnSpc>
              <a:defRPr sz="4000">
                <a:solidFill>
                  <a:srgbClr val="41CAD0"/>
                </a:solidFill>
              </a:defRPr>
            </a:pPr>
            <a:r>
              <a:rPr lang="ko-KR" altLang="en-US" dirty="0"/>
              <a:t>헤드 모션을 좀더 자유롭게 하기 위해</a:t>
            </a:r>
            <a:r>
              <a:rPr lang="en-US" altLang="ko-KR" dirty="0"/>
              <a:t>. </a:t>
            </a:r>
            <a:r>
              <a:rPr lang="ko-KR" altLang="en-US" dirty="0"/>
              <a:t>도전해보자</a:t>
            </a:r>
            <a:r>
              <a:rPr lang="en-US" altLang="ko-KR" dirty="0"/>
              <a:t>! : </a:t>
            </a:r>
            <a:r>
              <a:rPr lang="ko-KR" altLang="en-US" dirty="0"/>
              <a:t>소포 운반 레벨 </a:t>
            </a:r>
            <a:r>
              <a:rPr lang="en-US" altLang="ko-KR" dirty="0"/>
              <a:t>2!</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54"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55"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56" name="The parcel GEIO need to delivery today is a basket. How can it do this job without a hand?"/>
          <p:cNvSpPr txBox="1"/>
          <p:nvPr/>
        </p:nvSpPr>
        <p:spPr>
          <a:xfrm>
            <a:off x="3357118" y="11295658"/>
            <a:ext cx="1740220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en-US" altLang="ko-KR" dirty="0"/>
              <a:t>GEIO</a:t>
            </a:r>
            <a:r>
              <a:rPr lang="ko-KR" altLang="en-US" dirty="0"/>
              <a:t>가 오늘 배송할 소포는 바구니야</a:t>
            </a:r>
            <a:r>
              <a:rPr lang="en-US" altLang="ko-KR" dirty="0"/>
              <a:t>. </a:t>
            </a:r>
            <a:r>
              <a:rPr lang="ko-KR" altLang="en-US" dirty="0"/>
              <a:t>손 없이 이 일을 어떻게 할 수 있을까</a:t>
            </a:r>
            <a:r>
              <a:rPr lang="en-US" altLang="ko-KR" dirty="0"/>
              <a:t>?</a:t>
            </a:r>
            <a:endParaRPr dirty="0"/>
          </a:p>
        </p:txBody>
      </p:sp>
      <p:sp>
        <p:nvSpPr>
          <p:cNvPr id="257" name="Pilots, it is your turn now!"/>
          <p:cNvSpPr txBox="1"/>
          <p:nvPr/>
        </p:nvSpPr>
        <p:spPr>
          <a:xfrm>
            <a:off x="8763179" y="11234126"/>
            <a:ext cx="685764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친구들 이제 너희들의 차례야</a:t>
            </a:r>
            <a:r>
              <a:rPr dirty="0"/>
              <a:t>!</a:t>
            </a:r>
          </a:p>
        </p:txBody>
      </p:sp>
      <p:sp>
        <p:nvSpPr>
          <p:cNvPr id="258" name="矩形"/>
          <p:cNvSpPr/>
          <p:nvPr/>
        </p:nvSpPr>
        <p:spPr>
          <a:xfrm>
            <a:off x="3160876" y="2016619"/>
            <a:ext cx="15284823" cy="7402432"/>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59" name="手提包"/>
          <p:cNvSpPr/>
          <p:nvPr/>
        </p:nvSpPr>
        <p:spPr>
          <a:xfrm>
            <a:off x="3959503" y="5391049"/>
            <a:ext cx="2953588" cy="2933902"/>
          </a:xfrm>
          <a:custGeom>
            <a:avLst/>
            <a:gdLst/>
            <a:ahLst/>
            <a:cxnLst>
              <a:cxn ang="0">
                <a:pos x="wd2" y="hd2"/>
              </a:cxn>
              <a:cxn ang="5400000">
                <a:pos x="wd2" y="hd2"/>
              </a:cxn>
              <a:cxn ang="10800000">
                <a:pos x="wd2" y="hd2"/>
              </a:cxn>
              <a:cxn ang="16200000">
                <a:pos x="wd2" y="hd2"/>
              </a:cxn>
            </a:cxnLst>
            <a:rect l="0" t="0" r="r" b="b"/>
            <a:pathLst>
              <a:path w="21050" h="21600" extrusionOk="0">
                <a:moveTo>
                  <a:pt x="10358" y="0"/>
                </a:moveTo>
                <a:cubicBezTo>
                  <a:pt x="7776" y="0"/>
                  <a:pt x="4624" y="1283"/>
                  <a:pt x="4119" y="7321"/>
                </a:cubicBezTo>
                <a:lnTo>
                  <a:pt x="1117" y="7321"/>
                </a:lnTo>
                <a:cubicBezTo>
                  <a:pt x="-275" y="7321"/>
                  <a:pt x="28" y="8700"/>
                  <a:pt x="28" y="8700"/>
                </a:cubicBezTo>
                <a:lnTo>
                  <a:pt x="2876" y="19530"/>
                </a:lnTo>
                <a:cubicBezTo>
                  <a:pt x="2876" y="19530"/>
                  <a:pt x="3481" y="21600"/>
                  <a:pt x="6574" y="21600"/>
                </a:cubicBezTo>
                <a:lnTo>
                  <a:pt x="10150" y="21600"/>
                </a:lnTo>
                <a:lnTo>
                  <a:pt x="10899" y="21600"/>
                </a:lnTo>
                <a:lnTo>
                  <a:pt x="14476" y="21600"/>
                </a:lnTo>
                <a:cubicBezTo>
                  <a:pt x="17569" y="21600"/>
                  <a:pt x="18174" y="19530"/>
                  <a:pt x="18174" y="19530"/>
                </a:cubicBezTo>
                <a:lnTo>
                  <a:pt x="21022" y="8694"/>
                </a:lnTo>
                <a:cubicBezTo>
                  <a:pt x="21022" y="8699"/>
                  <a:pt x="21325" y="7321"/>
                  <a:pt x="19928" y="7321"/>
                </a:cubicBezTo>
                <a:lnTo>
                  <a:pt x="16935" y="7321"/>
                </a:lnTo>
                <a:cubicBezTo>
                  <a:pt x="16425" y="1283"/>
                  <a:pt x="13279" y="0"/>
                  <a:pt x="10697" y="0"/>
                </a:cubicBezTo>
                <a:lnTo>
                  <a:pt x="10358" y="0"/>
                </a:lnTo>
                <a:close/>
                <a:moveTo>
                  <a:pt x="10358" y="1365"/>
                </a:moveTo>
                <a:lnTo>
                  <a:pt x="10697" y="1365"/>
                </a:lnTo>
                <a:cubicBezTo>
                  <a:pt x="13571" y="1365"/>
                  <a:pt x="15214" y="3369"/>
                  <a:pt x="15575" y="7321"/>
                </a:cubicBezTo>
                <a:lnTo>
                  <a:pt x="5479" y="7321"/>
                </a:lnTo>
                <a:cubicBezTo>
                  <a:pt x="5841" y="3369"/>
                  <a:pt x="7478" y="1365"/>
                  <a:pt x="10358" y="1365"/>
                </a:cubicBezTo>
                <a:close/>
                <a:moveTo>
                  <a:pt x="8412" y="9544"/>
                </a:moveTo>
                <a:lnTo>
                  <a:pt x="12643" y="9544"/>
                </a:lnTo>
                <a:cubicBezTo>
                  <a:pt x="12829" y="9544"/>
                  <a:pt x="12982" y="9704"/>
                  <a:pt x="12982" y="9896"/>
                </a:cubicBezTo>
                <a:lnTo>
                  <a:pt x="12982" y="10604"/>
                </a:lnTo>
                <a:cubicBezTo>
                  <a:pt x="12982" y="10797"/>
                  <a:pt x="12829" y="10956"/>
                  <a:pt x="12643" y="10956"/>
                </a:cubicBezTo>
                <a:lnTo>
                  <a:pt x="8412" y="10956"/>
                </a:lnTo>
                <a:cubicBezTo>
                  <a:pt x="8226" y="10956"/>
                  <a:pt x="8073" y="10797"/>
                  <a:pt x="8073" y="10604"/>
                </a:cubicBezTo>
                <a:lnTo>
                  <a:pt x="8073" y="9896"/>
                </a:lnTo>
                <a:cubicBezTo>
                  <a:pt x="8073" y="9704"/>
                  <a:pt x="8226" y="9544"/>
                  <a:pt x="8412" y="9544"/>
                </a:cubicBez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260" name="0147625a2dfdeda80120ba38858c65.jpg@1280w_1l_2o_100sh.jpg" descr="0147625a2dfdeda80120ba38858c65.jpg@1280w_1l_2o_100sh.jpg"/>
          <p:cNvPicPr>
            <a:picLocks noChangeAspect="1"/>
          </p:cNvPicPr>
          <p:nvPr/>
        </p:nvPicPr>
        <p:blipFill>
          <a:blip r:embed="rId5"/>
          <a:stretch>
            <a:fillRect/>
          </a:stretch>
        </p:blipFill>
        <p:spPr>
          <a:xfrm>
            <a:off x="7322349" y="2016619"/>
            <a:ext cx="11094978" cy="7402432"/>
          </a:xfrm>
          <a:prstGeom prst="rect">
            <a:avLst/>
          </a:prstGeom>
          <a:ln w="12700">
            <a:miter lim="400000"/>
          </a:ln>
        </p:spPr>
      </p:pic>
      <p:sp>
        <p:nvSpPr>
          <p:cNvPr id="261" name="Here is a simple tip for you. Try to refit GEIO’s laser gun by adding a long hook.…"/>
          <p:cNvSpPr txBox="1"/>
          <p:nvPr/>
        </p:nvSpPr>
        <p:spPr>
          <a:xfrm>
            <a:off x="2701490" y="10275923"/>
            <a:ext cx="18057829"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다음은 간단한 팁이야</a:t>
            </a:r>
            <a:r>
              <a:rPr lang="en-US" altLang="ko-KR" dirty="0"/>
              <a:t>. </a:t>
            </a:r>
            <a:r>
              <a:rPr lang="ko-KR" altLang="en-US" dirty="0"/>
              <a:t>긴 고리를 만들어서 </a:t>
            </a:r>
            <a:r>
              <a:rPr lang="en-US" altLang="ko-KR" dirty="0"/>
              <a:t>GEIO</a:t>
            </a:r>
            <a:r>
              <a:rPr lang="ko-KR" altLang="en-US" dirty="0"/>
              <a:t>의 레이저 건에 장착하고</a:t>
            </a:r>
            <a:endParaRPr lang="en-US" altLang="ko-KR" dirty="0"/>
          </a:p>
          <a:p>
            <a:pPr>
              <a:lnSpc>
                <a:spcPct val="150000"/>
              </a:lnSpc>
              <a:defRPr sz="4000">
                <a:solidFill>
                  <a:srgbClr val="41CAD0"/>
                </a:solidFill>
              </a:defRPr>
            </a:pPr>
            <a:r>
              <a:rPr lang="en-US" altLang="ko-KR" dirty="0"/>
              <a:t>GEIO</a:t>
            </a:r>
            <a:r>
              <a:rPr lang="ko-KR" altLang="en-US" dirty="0"/>
              <a:t>를 프로그래밍해보자</a:t>
            </a:r>
            <a:r>
              <a:rPr lang="en-US" altLang="ko-KR" dirty="0"/>
              <a:t>. </a:t>
            </a:r>
            <a:r>
              <a:rPr lang="ko-KR" altLang="en-US" dirty="0"/>
              <a:t>바구니의 손잡이를 겨냥하기 위해 머리를 돌려보자</a:t>
            </a:r>
            <a:r>
              <a:rPr lang="en-US" altLang="ko-KR" dirty="0"/>
              <a:t>.</a:t>
            </a:r>
          </a:p>
          <a:p>
            <a:pPr>
              <a:lnSpc>
                <a:spcPct val="150000"/>
              </a:lnSpc>
              <a:defRPr sz="4000">
                <a:solidFill>
                  <a:srgbClr val="41CAD0"/>
                </a:solidFill>
              </a:defRPr>
            </a:pPr>
            <a:r>
              <a:rPr lang="ko-KR" altLang="en-US" dirty="0"/>
              <a:t>그런 다음 고리를 잡고 손잡이를 통과시킨 다음 바구니를 들어 올리면 끝</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8"/>
                                        </p:tgtEl>
                                        <p:attrNameLst>
                                          <p:attrName>style.visibility</p:attrName>
                                        </p:attrNameLst>
                                      </p:cBhvr>
                                      <p:to>
                                        <p:strVal val="visible"/>
                                      </p:to>
                                    </p:set>
                                    <p:animEffect transition="in" filter="dissolve">
                                      <p:cBhvr>
                                        <p:cTn id="7" dur="1000"/>
                                        <p:tgtEl>
                                          <p:spTgt spid="25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60"/>
                                        </p:tgtEl>
                                        <p:attrNameLst>
                                          <p:attrName>style.visibility</p:attrName>
                                        </p:attrNameLst>
                                      </p:cBhvr>
                                      <p:to>
                                        <p:strVal val="visible"/>
                                      </p:to>
                                    </p:set>
                                    <p:animEffect transition="in" filter="dissolve">
                                      <p:cBhvr>
                                        <p:cTn id="11" dur="499"/>
                                        <p:tgtEl>
                                          <p:spTgt spid="26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3" nodeType="clickEffect">
                                  <p:stCondLst>
                                    <p:cond delay="0"/>
                                  </p:stCondLst>
                                  <p:iterate>
                                    <p:tmAbs val="0"/>
                                  </p:iterate>
                                  <p:childTnLst>
                                    <p:set>
                                      <p:cBhvr>
                                        <p:cTn id="15" fill="hold"/>
                                        <p:tgtEl>
                                          <p:spTgt spid="259"/>
                                        </p:tgtEl>
                                        <p:attrNameLst>
                                          <p:attrName>style.visibility</p:attrName>
                                        </p:attrNameLst>
                                      </p:cBhvr>
                                      <p:to>
                                        <p:strVal val="visible"/>
                                      </p:to>
                                    </p:set>
                                    <p:anim calcmode="lin" valueType="num">
                                      <p:cBhvr>
                                        <p:cTn id="16" dur="1000" fill="hold"/>
                                        <p:tgtEl>
                                          <p:spTgt spid="259"/>
                                        </p:tgtEl>
                                        <p:attrNameLst>
                                          <p:attrName>ppt_x</p:attrName>
                                        </p:attrNameLst>
                                      </p:cBhvr>
                                      <p:tavLst>
                                        <p:tav tm="0">
                                          <p:val>
                                            <p:strVal val="#ppt_x"/>
                                          </p:val>
                                        </p:tav>
                                        <p:tav tm="100000">
                                          <p:val>
                                            <p:strVal val="#ppt_x"/>
                                          </p:val>
                                        </p:tav>
                                      </p:tavLst>
                                    </p:anim>
                                    <p:anim calcmode="lin" valueType="num">
                                      <p:cBhvr>
                                        <p:cTn id="17" dur="1000" fill="hold"/>
                                        <p:tgtEl>
                                          <p:spTgt spid="25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 presetClass="entr" presetSubtype="0" fill="hold" grpId="4" nodeType="afterEffect">
                                  <p:stCondLst>
                                    <p:cond delay="0"/>
                                  </p:stCondLst>
                                  <p:iterate type="lt">
                                    <p:tmAbs val="100"/>
                                  </p:iterate>
                                  <p:childTnLst>
                                    <p:set>
                                      <p:cBhvr>
                                        <p:cTn id="20" fill="hold"/>
                                        <p:tgtEl>
                                          <p:spTgt spid="2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5" nodeType="clickEffect">
                                  <p:stCondLst>
                                    <p:cond delay="0"/>
                                  </p:stCondLst>
                                  <p:iterate>
                                    <p:tmAbs val="0"/>
                                  </p:iterate>
                                  <p:childTnLst>
                                    <p:animEffect transition="out" filter="wipe(left)">
                                      <p:cBhvr>
                                        <p:cTn id="24" dur="500" fill="hold"/>
                                        <p:tgtEl>
                                          <p:spTgt spid="256"/>
                                        </p:tgtEl>
                                      </p:cBhvr>
                                    </p:animEffect>
                                    <p:set>
                                      <p:cBhvr>
                                        <p:cTn id="25" fill="hold">
                                          <p:stCondLst>
                                            <p:cond delay="499"/>
                                          </p:stCondLst>
                                        </p:cTn>
                                        <p:tgtEl>
                                          <p:spTgt spid="256"/>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6" nodeType="afterEffect">
                                  <p:stCondLst>
                                    <p:cond delay="0"/>
                                  </p:stCondLst>
                                  <p:iterate type="lt">
                                    <p:tmAbs val="100"/>
                                  </p:iterate>
                                  <p:childTnLst>
                                    <p:set>
                                      <p:cBhvr>
                                        <p:cTn id="28" fill="hold"/>
                                        <p:tgtEl>
                                          <p:spTgt spid="2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8" fill="hold" grpId="7" nodeType="clickEffect">
                                  <p:stCondLst>
                                    <p:cond delay="0"/>
                                  </p:stCondLst>
                                  <p:iterate>
                                    <p:tmAbs val="0"/>
                                  </p:iterate>
                                  <p:childTnLst>
                                    <p:animEffect transition="out" filter="wipe(left)">
                                      <p:cBhvr>
                                        <p:cTn id="32" dur="500" fill="hold"/>
                                        <p:tgtEl>
                                          <p:spTgt spid="261"/>
                                        </p:tgtEl>
                                      </p:cBhvr>
                                    </p:animEffect>
                                    <p:set>
                                      <p:cBhvr>
                                        <p:cTn id="33" fill="hold">
                                          <p:stCondLst>
                                            <p:cond delay="499"/>
                                          </p:stCondLst>
                                        </p:cTn>
                                        <p:tgtEl>
                                          <p:spTgt spid="261"/>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8" nodeType="afterEffect">
                                  <p:stCondLst>
                                    <p:cond delay="0"/>
                                  </p:stCondLst>
                                  <p:iterate type="lt">
                                    <p:tmAbs val="100"/>
                                  </p:iterate>
                                  <p:childTnLst>
                                    <p:set>
                                      <p:cBhvr>
                                        <p:cTn id="36" fill="hold"/>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4" animBg="1" advAuto="0"/>
      <p:bldP spid="256" grpId="5" animBg="1" advAuto="0"/>
      <p:bldP spid="257" grpId="8" animBg="1" advAuto="0"/>
      <p:bldP spid="258" grpId="1" animBg="1" advAuto="0"/>
      <p:bldP spid="259" grpId="3" animBg="1" advAuto="0"/>
      <p:bldP spid="260" grpId="2" animBg="1" advAuto="0"/>
      <p:bldP spid="261" grpId="6" animBg="1" advAuto="0"/>
      <p:bldP spid="261" grpId="7"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64"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65"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66" name="Excellent! You have done the job!"/>
          <p:cNvSpPr txBox="1"/>
          <p:nvPr/>
        </p:nvSpPr>
        <p:spPr>
          <a:xfrm>
            <a:off x="11199742" y="11234126"/>
            <a:ext cx="198451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잘했어</a:t>
            </a:r>
            <a:r>
              <a:rPr lang="en-US" altLang="ko-KR" dirty="0"/>
              <a:t>!</a:t>
            </a:r>
            <a:r>
              <a:rPr dirty="0"/>
              <a:t>!</a:t>
            </a:r>
          </a:p>
        </p:txBody>
      </p:sp>
      <p:sp>
        <p:nvSpPr>
          <p:cNvPr id="267" name="Last thing to do, can you answer my questions above?"/>
          <p:cNvSpPr txBox="1"/>
          <p:nvPr/>
        </p:nvSpPr>
        <p:spPr>
          <a:xfrm>
            <a:off x="5958236" y="11233746"/>
            <a:ext cx="1204336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마지막으로 위에 내가 적어둔 것을 한번씩 답해볼까</a:t>
            </a:r>
            <a:r>
              <a:rPr lang="en-US" altLang="ko-KR" dirty="0"/>
              <a:t>?</a:t>
            </a:r>
            <a:endParaRPr dirty="0"/>
          </a:p>
        </p:txBody>
      </p:sp>
      <p:sp>
        <p:nvSpPr>
          <p:cNvPr id="268" name="That’s the end of this class. Next time, there will be a quiz. So prepare yourself.…"/>
          <p:cNvSpPr txBox="1"/>
          <p:nvPr/>
        </p:nvSpPr>
        <p:spPr>
          <a:xfrm>
            <a:off x="2036976" y="10827511"/>
            <a:ext cx="20310047" cy="1835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오늘의 수업은 여기까지야</a:t>
            </a:r>
            <a:r>
              <a:rPr lang="en-US" altLang="ko-KR" dirty="0"/>
              <a:t>. </a:t>
            </a:r>
            <a:r>
              <a:rPr lang="ko-KR" altLang="en-US" dirty="0"/>
              <a:t>다음시간에는 퀴즈가 있을 거야</a:t>
            </a:r>
            <a:r>
              <a:rPr lang="en-US" altLang="ko-KR" dirty="0"/>
              <a:t>! </a:t>
            </a:r>
            <a:r>
              <a:rPr lang="ko-KR" altLang="en-US" dirty="0"/>
              <a:t>그동안 배운 것을 복습해보자</a:t>
            </a:r>
            <a:r>
              <a:rPr lang="en-US" altLang="ko-KR" dirty="0"/>
              <a:t>.</a:t>
            </a:r>
          </a:p>
          <a:p>
            <a:pPr>
              <a:lnSpc>
                <a:spcPct val="150000"/>
              </a:lnSpc>
              <a:defRPr sz="4000">
                <a:solidFill>
                  <a:srgbClr val="41CAD0"/>
                </a:solidFill>
              </a:defRPr>
            </a:pPr>
            <a:r>
              <a:rPr lang="ko-KR" altLang="en-US" dirty="0"/>
              <a:t>다음시간에 다시 만나</a:t>
            </a:r>
            <a:r>
              <a:rPr lang="en-US" altLang="ko-KR" dirty="0"/>
              <a:t>!</a:t>
            </a:r>
            <a:endParaRPr dirty="0"/>
          </a:p>
        </p:txBody>
      </p:sp>
      <p:sp>
        <p:nvSpPr>
          <p:cNvPr id="269" name="What is the degree of freedom?"/>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자유도란 무엇일까</a:t>
            </a:r>
            <a:r>
              <a:rPr lang="en-US" altLang="ko-KR" dirty="0"/>
              <a:t>?</a:t>
            </a:r>
            <a:endParaRPr dirty="0"/>
          </a:p>
        </p:txBody>
      </p:sp>
      <p:sp>
        <p:nvSpPr>
          <p:cNvPr id="270" name="What is a coordinate system?"/>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좌표계란 무엇일까</a:t>
            </a:r>
            <a:r>
              <a:rPr lang="en-US" altLang="ko-KR" dirty="0"/>
              <a:t>?</a:t>
            </a:r>
            <a:endParaRPr dirty="0"/>
          </a:p>
        </p:txBody>
      </p:sp>
      <p:sp>
        <p:nvSpPr>
          <p:cNvPr id="271" name="How to determine the position of an object in 3-D space?"/>
          <p:cNvSpPr/>
          <p:nvPr/>
        </p:nvSpPr>
        <p:spPr>
          <a:xfrm>
            <a:off x="6477167" y="6989874"/>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3 </a:t>
            </a:r>
            <a:r>
              <a:rPr lang="ko-KR" altLang="en-US" dirty="0"/>
              <a:t>차원 공간에서 물체의 위치를 결정하는 방법은 무엇일까</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66"/>
                                        </p:tgtEl>
                                      </p:cBhvr>
                                    </p:animEffect>
                                    <p:set>
                                      <p:cBhvr>
                                        <p:cTn id="11" fill="hold">
                                          <p:stCondLst>
                                            <p:cond delay="499"/>
                                          </p:stCondLst>
                                        </p:cTn>
                                        <p:tgtEl>
                                          <p:spTgt spid="26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67"/>
                                        </p:tgtEl>
                                      </p:cBhvr>
                                    </p:animEffect>
                                    <p:set>
                                      <p:cBhvr>
                                        <p:cTn id="31" fill="hold">
                                          <p:stCondLst>
                                            <p:cond delay="499"/>
                                          </p:stCondLst>
                                        </p:cTn>
                                        <p:tgtEl>
                                          <p:spTgt spid="267"/>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animBg="1" advAuto="0"/>
      <p:bldP spid="266" grpId="2" animBg="1" advAuto="0"/>
      <p:bldP spid="267" grpId="3" animBg="1" advAuto="0"/>
      <p:bldP spid="267" grpId="7" animBg="1" advAuto="0"/>
      <p:bldP spid="268" grpId="8" animBg="1" advAuto="0"/>
      <p:bldP spid="269" grpId="4" animBg="1" advAuto="0"/>
      <p:bldP spid="270" grpId="5" animBg="1" advAuto="0"/>
      <p:bldP spid="271"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27" name="What is inertia?"/>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관성은 무엇일까</a:t>
            </a:r>
            <a:r>
              <a:rPr lang="en-US" altLang="ko-KR" dirty="0"/>
              <a:t>?</a:t>
            </a:r>
            <a:endParaRPr dirty="0"/>
          </a:p>
        </p:txBody>
      </p:sp>
      <p:sp>
        <p:nvSpPr>
          <p:cNvPr id="128" name="What is friction? What features does it have?"/>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마찰력은 무엇이고 어떤 역할을 하지</a:t>
            </a:r>
            <a:r>
              <a:rPr lang="en-US" altLang="ko-KR" dirty="0"/>
              <a:t>?</a:t>
            </a:r>
            <a:endParaRPr lang="ko-KR" altLang="en-US" dirty="0"/>
          </a:p>
        </p:txBody>
      </p:sp>
      <p:sp>
        <p:nvSpPr>
          <p:cNvPr id="129" name="How to prevent things from falling over…"/>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solidFill>
                  <a:srgbClr val="FFFFFF"/>
                </a:solidFill>
                <a:latin typeface="+mn-lt"/>
                <a:ea typeface="+mn-ea"/>
                <a:cs typeface="+mn-cs"/>
                <a:sym typeface="Helvetica Neue Medium"/>
              </a:defRPr>
            </a:pPr>
            <a:r>
              <a:rPr lang="en-US" altLang="ko-KR" sz="3200" b="0" dirty="0">
                <a:solidFill>
                  <a:srgbClr val="FFFFFF"/>
                </a:solidFill>
                <a:sym typeface="Helvetica Neue Medium"/>
              </a:rPr>
              <a:t>GEIO</a:t>
            </a:r>
            <a:r>
              <a:rPr lang="ko-KR" altLang="en-US" sz="3200" b="0" dirty="0">
                <a:solidFill>
                  <a:srgbClr val="FFFFFF"/>
                </a:solidFill>
                <a:sym typeface="Helvetica Neue Medium"/>
              </a:rPr>
              <a:t>가 움직일 때 물건이 넘어지지 않게 하는 방법은</a:t>
            </a:r>
            <a:r>
              <a:rPr lang="en-US" altLang="ko-KR" sz="3200" b="0" dirty="0">
                <a:solidFill>
                  <a:srgbClr val="FFFFFF"/>
                </a:solidFill>
                <a:sym typeface="Helvetica Neue Medium"/>
              </a:rPr>
              <a:t>?</a:t>
            </a:r>
            <a:endParaRPr lang="ko-KR" altLang="en-US" sz="3200" b="0" dirty="0">
              <a:solidFill>
                <a:srgbClr val="FFFFFF"/>
              </a:solidFill>
              <a:sym typeface="Helvetica Neue Medium"/>
            </a:endParaRPr>
          </a:p>
        </p:txBody>
      </p:sp>
      <p:sp>
        <p:nvSpPr>
          <p:cNvPr id="130" name="Welcome back fellow pilots! I am Sam. Do you still remember what we have learnt last time?"/>
          <p:cNvSpPr txBox="1"/>
          <p:nvPr/>
        </p:nvSpPr>
        <p:spPr>
          <a:xfrm>
            <a:off x="6004146" y="11319508"/>
            <a:ext cx="118445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a:t>안녕 친구들</a:t>
            </a:r>
            <a:r>
              <a:rPr lang="en-US" altLang="ko-KR" dirty="0"/>
              <a:t>! </a:t>
            </a:r>
            <a:r>
              <a:rPr lang="ko-KR" altLang="en-US" dirty="0"/>
              <a:t>지난 시간에 배운 것들 잊지 않았겠지</a:t>
            </a:r>
            <a:r>
              <a:rPr lang="en-US" altLang="ko-KR" dirty="0"/>
              <a:t>?</a:t>
            </a:r>
            <a:endParaRPr dirty="0"/>
          </a:p>
        </p:txBody>
      </p:sp>
      <p:sp>
        <p:nvSpPr>
          <p:cNvPr id="131" name="Good! Let’s continue our training."/>
          <p:cNvSpPr txBox="1"/>
          <p:nvPr/>
        </p:nvSpPr>
        <p:spPr>
          <a:xfrm>
            <a:off x="9518194" y="11319509"/>
            <a:ext cx="534761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좋아</a:t>
            </a:r>
            <a:r>
              <a:rPr lang="en-US" altLang="ko-KR" dirty="0"/>
              <a:t>! </a:t>
            </a:r>
            <a:r>
              <a:rPr lang="ko-KR" altLang="en-US" dirty="0"/>
              <a:t>훈련을 시작하자</a:t>
            </a:r>
            <a:r>
              <a:rPr lang="en-US" altLang="ko-KR" dirty="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30"/>
                                        </p:tgtEl>
                                      </p:cBhvr>
                                    </p:animEffect>
                                    <p:set>
                                      <p:cBhvr>
                                        <p:cTn id="32" fill="hold">
                                          <p:stCondLst>
                                            <p:cond delay="499"/>
                                          </p:stCondLst>
                                        </p:cTn>
                                        <p:tgtEl>
                                          <p:spTgt spid="130"/>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P spid="127" grpId="4" animBg="1" advAuto="0"/>
      <p:bldP spid="128" grpId="5" animBg="1" advAuto="0"/>
      <p:bldP spid="129" grpId="6" animBg="1" advAuto="0"/>
      <p:bldP spid="130" grpId="3" animBg="1" advAuto="0"/>
      <p:bldP spid="130" grpId="7" animBg="1" advAuto="0"/>
      <p:bldP spid="131" grpId="8"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4"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35" name="Briefing"/>
          <p:cNvSpPr txBox="1"/>
          <p:nvPr/>
        </p:nvSpPr>
        <p:spPr>
          <a:xfrm>
            <a:off x="10986541" y="6345039"/>
            <a:ext cx="2410917"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브리핑</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3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grpSp>
        <p:nvGrpSpPr>
          <p:cNvPr id="142" name="Topic…"/>
          <p:cNvGrpSpPr/>
          <p:nvPr/>
        </p:nvGrpSpPr>
        <p:grpSpPr>
          <a:xfrm>
            <a:off x="7344273" y="1428821"/>
            <a:ext cx="9682754" cy="7404283"/>
            <a:chOff x="-6351" y="232799"/>
            <a:chExt cx="9682752" cy="7404281"/>
          </a:xfrm>
        </p:grpSpPr>
        <p:sp>
          <p:nvSpPr>
            <p:cNvPr id="141" name="Topic…"/>
            <p:cNvSpPr txBox="1"/>
            <p:nvPr/>
          </p:nvSpPr>
          <p:spPr>
            <a:xfrm>
              <a:off x="101600" y="232799"/>
              <a:ext cx="9466851" cy="7181451"/>
            </a:xfrm>
            <a:prstGeom prst="rect">
              <a:avLst/>
            </a:prstGeom>
            <a:solidFill>
              <a:srgbClr val="2B2B32">
                <a:alpha val="79900"/>
              </a:srgb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a:solidFill>
                    <a:srgbClr val="FFFFFF"/>
                  </a:solidFill>
                </a:defRPr>
              </a:pPr>
              <a:endParaRPr dirty="0"/>
            </a:p>
            <a:p>
              <a:pPr>
                <a:defRPr sz="4000">
                  <a:solidFill>
                    <a:srgbClr val="FFFFFF"/>
                  </a:solidFill>
                </a:defRPr>
              </a:pPr>
              <a:r>
                <a:rPr lang="ko-KR" altLang="en-US" dirty="0"/>
                <a:t>주제</a:t>
              </a:r>
              <a:endParaRPr dirty="0"/>
            </a:p>
            <a:p>
              <a:pPr>
                <a:defRPr>
                  <a:solidFill>
                    <a:srgbClr val="FFFFFF"/>
                  </a:solidFill>
                </a:defRPr>
              </a:pPr>
              <a:r>
                <a:rPr dirty="0"/>
                <a:t>“</a:t>
              </a:r>
              <a:r>
                <a:rPr lang="ko-KR" altLang="en-US" dirty="0"/>
                <a:t>조준</a:t>
              </a:r>
              <a:r>
                <a:rPr dirty="0"/>
                <a:t>”</a:t>
              </a:r>
            </a:p>
            <a:p>
              <a:pPr>
                <a:defRPr sz="4000">
                  <a:solidFill>
                    <a:srgbClr val="FFFFFF"/>
                  </a:solidFill>
                </a:defRPr>
              </a:pPr>
              <a:endParaRPr dirty="0"/>
            </a:p>
            <a:p>
              <a:pPr>
                <a:defRPr sz="4000">
                  <a:solidFill>
                    <a:srgbClr val="FFFFFF"/>
                  </a:solidFill>
                </a:defRPr>
              </a:pPr>
              <a:r>
                <a:rPr lang="ko-KR" altLang="en-US" dirty="0"/>
                <a:t>숙지사항</a:t>
              </a:r>
              <a:endParaRPr dirty="0"/>
            </a:p>
            <a:p>
              <a:pPr>
                <a:defRPr>
                  <a:solidFill>
                    <a:srgbClr val="FFFFFF"/>
                  </a:solidFill>
                </a:defRPr>
              </a:pPr>
              <a:r>
                <a:rPr lang="ko-KR" altLang="en-US" dirty="0"/>
                <a:t>자유도와 좌표계</a:t>
              </a:r>
              <a:endParaRPr dirty="0"/>
            </a:p>
            <a:p>
              <a:pPr>
                <a:defRPr sz="4000">
                  <a:solidFill>
                    <a:srgbClr val="FFFFFF"/>
                  </a:solidFill>
                </a:defRPr>
              </a:pPr>
              <a:endParaRPr dirty="0"/>
            </a:p>
            <a:p>
              <a:pPr>
                <a:defRPr sz="4000">
                  <a:solidFill>
                    <a:srgbClr val="FFFFFF"/>
                  </a:solidFill>
                </a:defRPr>
              </a:pPr>
              <a:r>
                <a:rPr lang="ko-KR" altLang="en-US" dirty="0"/>
                <a:t>훈련</a:t>
              </a:r>
              <a:endParaRPr dirty="0"/>
            </a:p>
            <a:p>
              <a:pPr>
                <a:defRPr>
                  <a:solidFill>
                    <a:srgbClr val="FFFFFF"/>
                  </a:solidFill>
                </a:defRPr>
              </a:pPr>
              <a:r>
                <a:rPr dirty="0"/>
                <a:t>GEIO</a:t>
              </a:r>
              <a:r>
                <a:rPr lang="ko-KR" altLang="en-US" dirty="0"/>
                <a:t>의 헤드 모션 연습</a:t>
              </a:r>
              <a:endParaRPr lang="en-US" altLang="ko-KR" dirty="0"/>
            </a:p>
            <a:p>
              <a:pPr>
                <a:defRPr>
                  <a:solidFill>
                    <a:srgbClr val="FFFFFF"/>
                  </a:solidFill>
                </a:defRPr>
              </a:pPr>
              <a:endParaRPr dirty="0"/>
            </a:p>
            <a:p>
              <a:pPr>
                <a:defRPr sz="4000">
                  <a:solidFill>
                    <a:srgbClr val="FFFFFF"/>
                  </a:solidFill>
                </a:defRPr>
              </a:pPr>
              <a:r>
                <a:rPr lang="ko-KR" altLang="en-US" dirty="0"/>
                <a:t>도전</a:t>
              </a:r>
              <a:endParaRPr dirty="0"/>
            </a:p>
            <a:p>
              <a:pPr>
                <a:defRPr>
                  <a:solidFill>
                    <a:srgbClr val="FFFFFF"/>
                  </a:solidFill>
                </a:defRPr>
              </a:pPr>
              <a:r>
                <a:rPr lang="ko-KR" altLang="en-US" dirty="0"/>
                <a:t>소포 운반 레벨</a:t>
              </a:r>
              <a:r>
                <a:rPr dirty="0"/>
                <a:t>2</a:t>
              </a:r>
              <a:endParaRPr lang="en-US" altLang="ko-KR" dirty="0"/>
            </a:p>
            <a:p>
              <a:pPr>
                <a:defRPr>
                  <a:solidFill>
                    <a:srgbClr val="FFFFFF"/>
                  </a:solidFill>
                </a:defRPr>
              </a:pPr>
              <a:endParaRPr dirty="0"/>
            </a:p>
          </p:txBody>
        </p:sp>
        <p:pic>
          <p:nvPicPr>
            <p:cNvPr id="140" name="Topic…" descr="Topic…"/>
            <p:cNvPicPr>
              <a:picLocks/>
            </p:cNvPicPr>
            <p:nvPr/>
          </p:nvPicPr>
          <p:blipFill>
            <a:blip r:embed="rId5">
              <a:alphaModFix amt="79900"/>
            </a:blip>
            <a:stretch>
              <a:fillRect/>
            </a:stretch>
          </p:blipFill>
          <p:spPr>
            <a:xfrm>
              <a:off x="-6351" y="232799"/>
              <a:ext cx="9682752" cy="7404281"/>
            </a:xfrm>
            <a:prstGeom prst="rect">
              <a:avLst/>
            </a:prstGeom>
            <a:effectLst/>
          </p:spPr>
        </p:pic>
      </p:grpSp>
      <p:sp>
        <p:nvSpPr>
          <p:cNvPr id="143" name="In the Briefing section, let’s see what we are going to learn today."/>
          <p:cNvSpPr txBox="1"/>
          <p:nvPr/>
        </p:nvSpPr>
        <p:spPr>
          <a:xfrm>
            <a:off x="6910914" y="11234126"/>
            <a:ext cx="1056218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브리핑에서는 우리가 무엇을 배울지 알아보자</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142"/>
                                        </p:tgtEl>
                                        <p:attrNameLst>
                                          <p:attrName>style.visibility</p:attrName>
                                        </p:attrNameLst>
                                      </p:cBhvr>
                                      <p:to>
                                        <p:strVal val="visible"/>
                                      </p:to>
                                    </p:set>
                                    <p:animEffect transition="in" filter="fade">
                                      <p:cBhvr>
                                        <p:cTn id="11" dur="1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2" animBg="1" advAuto="0"/>
      <p:bldP spid="14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6"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47" name="Basic Knowledge"/>
          <p:cNvSpPr txBox="1"/>
          <p:nvPr/>
        </p:nvSpPr>
        <p:spPr>
          <a:xfrm>
            <a:off x="10601823" y="6345039"/>
            <a:ext cx="318035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숙지사항</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50"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51"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52" name="We have already learnt about the way to make GEIO move. We also know that…"/>
          <p:cNvSpPr txBox="1"/>
          <p:nvPr/>
        </p:nvSpPr>
        <p:spPr>
          <a:xfrm>
            <a:off x="4448747" y="10490611"/>
            <a:ext cx="15122731"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en-US" altLang="ko-KR" dirty="0"/>
              <a:t>GEIO</a:t>
            </a:r>
            <a:r>
              <a:rPr lang="ko-KR" altLang="en-US" dirty="0"/>
              <a:t>를 이동하는 방법에 대해 이미 배웠어</a:t>
            </a:r>
            <a:r>
              <a:rPr lang="en-US" altLang="ko-KR" dirty="0"/>
              <a:t>. </a:t>
            </a:r>
            <a:r>
              <a:rPr lang="ko-KR" altLang="en-US" dirty="0"/>
              <a:t> </a:t>
            </a:r>
          </a:p>
          <a:p>
            <a:pPr>
              <a:lnSpc>
                <a:spcPct val="150000"/>
              </a:lnSpc>
              <a:defRPr sz="4000">
                <a:solidFill>
                  <a:srgbClr val="41CAD0"/>
                </a:solidFill>
              </a:defRPr>
            </a:pPr>
            <a:r>
              <a:rPr lang="en-US" altLang="ko-KR" dirty="0"/>
              <a:t>GEIO</a:t>
            </a:r>
            <a:r>
              <a:rPr lang="ko-KR" altLang="en-US" dirty="0"/>
              <a:t>는 다리에 장착 된 모터 구동 바퀴로 움직인다는 걸 알고 있어</a:t>
            </a:r>
            <a:endParaRPr dirty="0"/>
          </a:p>
        </p:txBody>
      </p:sp>
      <p:sp>
        <p:nvSpPr>
          <p:cNvPr id="153" name="But is GEIO able to perform other actions? If we look close to it, it is easy…"/>
          <p:cNvSpPr txBox="1"/>
          <p:nvPr/>
        </p:nvSpPr>
        <p:spPr>
          <a:xfrm>
            <a:off x="1959511" y="10583123"/>
            <a:ext cx="20907968"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그런데 </a:t>
            </a:r>
            <a:r>
              <a:rPr lang="en-US" altLang="ko-KR" dirty="0"/>
              <a:t>GEIO</a:t>
            </a:r>
            <a:r>
              <a:rPr lang="ko-KR" altLang="en-US" dirty="0"/>
              <a:t>가 다른 작업을 수행 할 수 있는 기능이 있어</a:t>
            </a:r>
            <a:r>
              <a:rPr lang="en-US" altLang="ko-KR" dirty="0"/>
              <a:t>. </a:t>
            </a:r>
          </a:p>
          <a:p>
            <a:pPr>
              <a:lnSpc>
                <a:spcPct val="150000"/>
              </a:lnSpc>
              <a:defRPr sz="4000">
                <a:solidFill>
                  <a:srgbClr val="41CAD0"/>
                </a:solidFill>
              </a:defRPr>
            </a:pPr>
            <a:r>
              <a:rPr lang="ko-KR" altLang="en-US" dirty="0"/>
              <a:t>자세히 살펴보면 </a:t>
            </a:r>
            <a:r>
              <a:rPr lang="en-US" altLang="ko-KR" dirty="0"/>
              <a:t>GEIO</a:t>
            </a:r>
            <a:r>
              <a:rPr lang="ko-KR" altLang="en-US" dirty="0"/>
              <a:t>의 머리가 세로 또는 가로로 회전 할 수 있다는 것을 쉽게 알 수 </a:t>
            </a:r>
            <a:r>
              <a:rPr lang="en-US" altLang="ko-KR" dirty="0"/>
              <a:t> </a:t>
            </a:r>
            <a:r>
              <a:rPr lang="ko-KR" altLang="en-US" dirty="0"/>
              <a:t>있지</a:t>
            </a:r>
            <a:r>
              <a:rPr lang="en-US" altLang="ko-KR" dirty="0"/>
              <a:t>?</a:t>
            </a:r>
            <a:endParaRPr dirty="0"/>
          </a:p>
        </p:txBody>
      </p:sp>
      <p:pic>
        <p:nvPicPr>
          <p:cNvPr id="154" name="0147625a2dfdeda80120ba38858c65.jpg@1280w_1l_2o_100sh.jpg" descr="0147625a2dfdeda80120ba38858c65.jpg@1280w_1l_2o_100sh.jpg"/>
          <p:cNvPicPr>
            <a:picLocks noChangeAspect="1"/>
          </p:cNvPicPr>
          <p:nvPr/>
        </p:nvPicPr>
        <p:blipFill>
          <a:blip r:embed="rId5"/>
          <a:stretch>
            <a:fillRect/>
          </a:stretch>
        </p:blipFill>
        <p:spPr>
          <a:xfrm>
            <a:off x="6644511" y="1783464"/>
            <a:ext cx="11094978" cy="7402431"/>
          </a:xfrm>
          <a:prstGeom prst="rect">
            <a:avLst/>
          </a:prstGeom>
          <a:ln w="12700">
            <a:miter lim="400000"/>
          </a:ln>
        </p:spPr>
      </p:pic>
      <p:sp>
        <p:nvSpPr>
          <p:cNvPr id="155" name="圆形"/>
          <p:cNvSpPr/>
          <p:nvPr/>
        </p:nvSpPr>
        <p:spPr>
          <a:xfrm>
            <a:off x="10919181" y="6618745"/>
            <a:ext cx="2545638" cy="2535400"/>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6" name="圆形"/>
          <p:cNvSpPr/>
          <p:nvPr/>
        </p:nvSpPr>
        <p:spPr>
          <a:xfrm>
            <a:off x="13497314" y="5590300"/>
            <a:ext cx="2545638" cy="2535400"/>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7" name="圆形"/>
          <p:cNvSpPr/>
          <p:nvPr/>
        </p:nvSpPr>
        <p:spPr>
          <a:xfrm>
            <a:off x="8466066" y="5590300"/>
            <a:ext cx="2545639" cy="2535400"/>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8" name="椭圆形"/>
          <p:cNvSpPr/>
          <p:nvPr/>
        </p:nvSpPr>
        <p:spPr>
          <a:xfrm>
            <a:off x="11377803" y="3865136"/>
            <a:ext cx="2545639" cy="970996"/>
          </a:xfrm>
          <a:prstGeom prst="ellipse">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9" name="椭圆形"/>
          <p:cNvSpPr/>
          <p:nvPr/>
        </p:nvSpPr>
        <p:spPr>
          <a:xfrm>
            <a:off x="12571262" y="2241391"/>
            <a:ext cx="1141569" cy="2065811"/>
          </a:xfrm>
          <a:prstGeom prst="ellipse">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0" name="As a robot, GEIO is expected to do multiple tasks except for just moving around.…"/>
          <p:cNvSpPr txBox="1"/>
          <p:nvPr/>
        </p:nvSpPr>
        <p:spPr>
          <a:xfrm>
            <a:off x="1417696" y="10583124"/>
            <a:ext cx="21991598"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en-US" altLang="ko-KR" dirty="0"/>
              <a:t>GEIO</a:t>
            </a:r>
            <a:r>
              <a:rPr lang="ko-KR" altLang="en-US" dirty="0"/>
              <a:t>는 로봇으로서 이동을 제외하고도 여러 가지 작업을 수행해야해</a:t>
            </a:r>
            <a:r>
              <a:rPr lang="en-US" altLang="ko-KR" dirty="0"/>
              <a:t>.</a:t>
            </a:r>
          </a:p>
          <a:p>
            <a:pPr>
              <a:lnSpc>
                <a:spcPct val="150000"/>
              </a:lnSpc>
              <a:defRPr sz="4000">
                <a:solidFill>
                  <a:srgbClr val="41CAD0"/>
                </a:solidFill>
              </a:defRPr>
            </a:pPr>
            <a:r>
              <a:rPr lang="en-US" altLang="ko-KR" dirty="0"/>
              <a:t>GEIO</a:t>
            </a:r>
            <a:r>
              <a:rPr lang="ko-KR" altLang="en-US" dirty="0"/>
              <a:t>가 저격수로서 숨어 있어야 할 때</a:t>
            </a:r>
            <a:r>
              <a:rPr lang="en-US" altLang="ko-KR" dirty="0"/>
              <a:t> </a:t>
            </a:r>
            <a:r>
              <a:rPr lang="ko-KR" altLang="en-US" dirty="0"/>
              <a:t>움직이지 않고</a:t>
            </a:r>
            <a:r>
              <a:rPr lang="en-US" altLang="ko-KR" dirty="0"/>
              <a:t>,</a:t>
            </a:r>
            <a:r>
              <a:rPr lang="ko-KR" altLang="en-US" dirty="0"/>
              <a:t>간단히 헤드 건만 돌려서</a:t>
            </a:r>
            <a:r>
              <a:rPr lang="en-US" altLang="ko-KR" dirty="0"/>
              <a:t> </a:t>
            </a:r>
            <a:r>
              <a:rPr lang="ko-KR" altLang="en-US" dirty="0"/>
              <a:t>대상을 찾아보자</a:t>
            </a:r>
            <a:r>
              <a:rPr lang="en-US" altLang="ko-KR" dirty="0"/>
              <a:t>. </a:t>
            </a:r>
            <a:endParaRPr lang="ko-KR" altLang="en-US" dirty="0"/>
          </a:p>
        </p:txBody>
      </p:sp>
      <p:sp>
        <p:nvSpPr>
          <p:cNvPr id="161" name="So today, we are going to learn the programming for GEIO’s head motion."/>
          <p:cNvSpPr txBox="1"/>
          <p:nvPr/>
        </p:nvSpPr>
        <p:spPr>
          <a:xfrm>
            <a:off x="5993339" y="11021711"/>
            <a:ext cx="13155846" cy="910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오늘은 </a:t>
            </a:r>
            <a:r>
              <a:rPr lang="en-US" altLang="ko-KR" dirty="0"/>
              <a:t>GEIO</a:t>
            </a:r>
            <a:r>
              <a:rPr lang="ko-KR" altLang="en-US" dirty="0"/>
              <a:t>의 헤드 모션 프로그래밍을 배워보도록 하자</a:t>
            </a:r>
            <a:r>
              <a:rPr lang="en-US" altLang="ko-KR" dirty="0"/>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154"/>
                                        </p:tgtEl>
                                        <p:attrNameLst>
                                          <p:attrName>style.visibility</p:attrName>
                                        </p:attrNameLst>
                                      </p:cBhvr>
                                      <p:to>
                                        <p:strVal val="visible"/>
                                      </p:to>
                                    </p:set>
                                    <p:animEffect transition="in" filter="dissolve">
                                      <p:cBhvr>
                                        <p:cTn id="11" dur="1000"/>
                                        <p:tgtEl>
                                          <p:spTgt spid="15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15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15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5" nodeType="afterEffect">
                                  <p:stCondLst>
                                    <p:cond delay="0"/>
                                  </p:stCondLst>
                                  <p:iterate>
                                    <p:tmAbs val="0"/>
                                  </p:iterate>
                                  <p:childTnLst>
                                    <p:set>
                                      <p:cBhvr>
                                        <p:cTn id="21" fill="hold"/>
                                        <p:tgtEl>
                                          <p:spTgt spid="1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6" nodeType="clickEffect">
                                  <p:stCondLst>
                                    <p:cond delay="0"/>
                                  </p:stCondLst>
                                  <p:iterate>
                                    <p:tmAbs val="0"/>
                                  </p:iterate>
                                  <p:childTnLst>
                                    <p:animEffect transition="out" filter="wipe(left)">
                                      <p:cBhvr>
                                        <p:cTn id="25" dur="500" fill="hold"/>
                                        <p:tgtEl>
                                          <p:spTgt spid="152"/>
                                        </p:tgtEl>
                                      </p:cBhvr>
                                    </p:animEffect>
                                    <p:set>
                                      <p:cBhvr>
                                        <p:cTn id="26" fill="hold">
                                          <p:stCondLst>
                                            <p:cond delay="499"/>
                                          </p:stCondLst>
                                        </p:cTn>
                                        <p:tgtEl>
                                          <p:spTgt spid="152"/>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grpId="7" nodeType="afterEffect">
                                  <p:stCondLst>
                                    <p:cond delay="0"/>
                                  </p:stCondLst>
                                  <p:iterate type="lt">
                                    <p:tmAbs val="100"/>
                                  </p:iterate>
                                  <p:childTnLst>
                                    <p:set>
                                      <p:cBhvr>
                                        <p:cTn id="29" fill="hold"/>
                                        <p:tgtEl>
                                          <p:spTgt spid="1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8" nodeType="clickEffect">
                                  <p:stCondLst>
                                    <p:cond delay="0"/>
                                  </p:stCondLst>
                                  <p:iterate>
                                    <p:tmAbs val="0"/>
                                  </p:iterate>
                                  <p:childTnLst>
                                    <p:set>
                                      <p:cBhvr>
                                        <p:cTn id="33" fill="hold"/>
                                        <p:tgtEl>
                                          <p:spTgt spid="15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9" nodeType="afterEffect">
                                  <p:stCondLst>
                                    <p:cond delay="0"/>
                                  </p:stCondLst>
                                  <p:iterate>
                                    <p:tmAbs val="0"/>
                                  </p:iterate>
                                  <p:childTnLst>
                                    <p:set>
                                      <p:cBhvr>
                                        <p:cTn id="36" fill="hold"/>
                                        <p:tgtEl>
                                          <p:spTgt spid="1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10" nodeType="clickEffect">
                                  <p:stCondLst>
                                    <p:cond delay="0"/>
                                  </p:stCondLst>
                                  <p:iterate>
                                    <p:tmAbs val="0"/>
                                  </p:iterate>
                                  <p:childTnLst>
                                    <p:animEffect transition="out" filter="wipe(left)">
                                      <p:cBhvr>
                                        <p:cTn id="40" dur="1000" fill="hold"/>
                                        <p:tgtEl>
                                          <p:spTgt spid="153"/>
                                        </p:tgtEl>
                                      </p:cBhvr>
                                    </p:animEffect>
                                    <p:set>
                                      <p:cBhvr>
                                        <p:cTn id="41" fill="hold">
                                          <p:stCondLst>
                                            <p:cond delay="999"/>
                                          </p:stCondLst>
                                        </p:cTn>
                                        <p:tgtEl>
                                          <p:spTgt spid="153"/>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grpId="11" nodeType="afterEffect">
                                  <p:stCondLst>
                                    <p:cond delay="0"/>
                                  </p:stCondLst>
                                  <p:iterate type="lt">
                                    <p:tmAbs val="100"/>
                                  </p:iterate>
                                  <p:childTnLst>
                                    <p:set>
                                      <p:cBhvr>
                                        <p:cTn id="44" fill="hold"/>
                                        <p:tgtEl>
                                          <p:spTgt spid="1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12" nodeType="clickEffect">
                                  <p:stCondLst>
                                    <p:cond delay="0"/>
                                  </p:stCondLst>
                                  <p:iterate>
                                    <p:tmAbs val="0"/>
                                  </p:iterate>
                                  <p:childTnLst>
                                    <p:animEffect transition="out" filter="wipe(left)">
                                      <p:cBhvr>
                                        <p:cTn id="48" dur="1000" fill="hold"/>
                                        <p:tgtEl>
                                          <p:spTgt spid="160"/>
                                        </p:tgtEl>
                                      </p:cBhvr>
                                    </p:animEffect>
                                    <p:set>
                                      <p:cBhvr>
                                        <p:cTn id="49" fill="hold">
                                          <p:stCondLst>
                                            <p:cond delay="999"/>
                                          </p:stCondLst>
                                        </p:cTn>
                                        <p:tgtEl>
                                          <p:spTgt spid="160"/>
                                        </p:tgtEl>
                                        <p:attrNameLst>
                                          <p:attrName>style.visibility</p:attrName>
                                        </p:attrNameLst>
                                      </p:cBhvr>
                                      <p:to>
                                        <p:strVal val="hidden"/>
                                      </p:to>
                                    </p:set>
                                  </p:childTnLst>
                                </p:cTn>
                              </p:par>
                            </p:childTnLst>
                          </p:cTn>
                        </p:par>
                        <p:par>
                          <p:cTn id="50" fill="hold">
                            <p:stCondLst>
                              <p:cond delay="1000"/>
                            </p:stCondLst>
                            <p:childTnLst>
                              <p:par>
                                <p:cTn id="51" presetID="1" presetClass="entr" presetSubtype="0" fill="hold" grpId="13" nodeType="afterEffect">
                                  <p:stCondLst>
                                    <p:cond delay="0"/>
                                  </p:stCondLst>
                                  <p:iterate type="lt">
                                    <p:tmAbs val="100"/>
                                  </p:iterate>
                                  <p:childTnLst>
                                    <p:set>
                                      <p:cBhvr>
                                        <p:cTn id="52" fill="hold"/>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2" grpId="6" animBg="1" advAuto="0"/>
      <p:bldP spid="153" grpId="7" animBg="1" advAuto="0"/>
      <p:bldP spid="153" grpId="10" animBg="1" advAuto="0"/>
      <p:bldP spid="154" grpId="2" animBg="1" advAuto="0"/>
      <p:bldP spid="155" grpId="3" animBg="1" advAuto="0"/>
      <p:bldP spid="156" grpId="4" animBg="1" advAuto="0"/>
      <p:bldP spid="157" grpId="5" animBg="1" advAuto="0"/>
      <p:bldP spid="158" grpId="8" animBg="1" advAuto="0"/>
      <p:bldP spid="159" grpId="9" animBg="1" advAuto="0"/>
      <p:bldP spid="160" grpId="11" animBg="1" advAuto="0"/>
      <p:bldP spid="160" grpId="12" animBg="1" advAuto="0"/>
      <p:bldP spid="161" grpId="1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屏幕 改psd.jpg" descr="屏幕 改psd.jpg"/>
          <p:cNvPicPr>
            <a:picLocks noChangeAspect="1"/>
          </p:cNvPicPr>
          <p:nvPr/>
        </p:nvPicPr>
        <p:blipFill>
          <a:blip r:embed="rId2"/>
          <a:stretch>
            <a:fillRect/>
          </a:stretch>
        </p:blipFill>
        <p:spPr>
          <a:xfrm>
            <a:off x="0" y="4344"/>
            <a:ext cx="24384001" cy="13707312"/>
          </a:xfrm>
          <a:prstGeom prst="rect">
            <a:avLst/>
          </a:prstGeom>
          <a:ln w="12700">
            <a:miter lim="400000"/>
          </a:ln>
        </p:spPr>
      </p:pic>
      <p:pic>
        <p:nvPicPr>
          <p:cNvPr id="164"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65"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66" name="Before we proceed to programming, let’s get to know about the degree of freedom."/>
          <p:cNvSpPr txBox="1"/>
          <p:nvPr/>
        </p:nvSpPr>
        <p:spPr>
          <a:xfrm>
            <a:off x="5998798" y="11098039"/>
            <a:ext cx="1238640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프로그래밍을 진행하기 전에 자유도에 대해 알아 보자</a:t>
            </a:r>
            <a:r>
              <a:rPr lang="en-US" altLang="ko-KR" dirty="0"/>
              <a:t>.</a:t>
            </a:r>
            <a:endParaRPr dirty="0"/>
          </a:p>
        </p:txBody>
      </p:sp>
      <p:pic>
        <p:nvPicPr>
          <p:cNvPr id="167" name="0147625a2dfdeda80120ba38858c65.jpg@1280w_1l_2o_100sh.jpg" descr="0147625a2dfdeda80120ba38858c65.jpg@1280w_1l_2o_100sh.jpg"/>
          <p:cNvPicPr>
            <a:picLocks noChangeAspect="1"/>
          </p:cNvPicPr>
          <p:nvPr/>
        </p:nvPicPr>
        <p:blipFill>
          <a:blip r:embed="rId5"/>
          <a:stretch>
            <a:fillRect/>
          </a:stretch>
        </p:blipFill>
        <p:spPr>
          <a:xfrm>
            <a:off x="6644511" y="1783464"/>
            <a:ext cx="11094978" cy="7402431"/>
          </a:xfrm>
          <a:prstGeom prst="rect">
            <a:avLst/>
          </a:prstGeom>
          <a:ln w="12700">
            <a:miter lim="400000"/>
          </a:ln>
        </p:spPr>
      </p:pic>
      <p:sp>
        <p:nvSpPr>
          <p:cNvPr id="168" name="线条"/>
          <p:cNvSpPr/>
          <p:nvPr/>
        </p:nvSpPr>
        <p:spPr>
          <a:xfrm flipH="1">
            <a:off x="7445161" y="7101329"/>
            <a:ext cx="4072959" cy="1883855"/>
          </a:xfrm>
          <a:prstGeom prst="line">
            <a:avLst/>
          </a:prstGeom>
          <a:ln w="63500">
            <a:solidFill>
              <a:srgbClr val="00CBD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9" name="线条"/>
          <p:cNvSpPr/>
          <p:nvPr/>
        </p:nvSpPr>
        <p:spPr>
          <a:xfrm>
            <a:off x="12846743" y="7017718"/>
            <a:ext cx="3058909" cy="1512711"/>
          </a:xfrm>
          <a:prstGeom prst="line">
            <a:avLst/>
          </a:prstGeom>
          <a:ln w="63500">
            <a:solidFill>
              <a:srgbClr val="00CFD4"/>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0" name="形状"/>
          <p:cNvSpPr/>
          <p:nvPr/>
        </p:nvSpPr>
        <p:spPr>
          <a:xfrm>
            <a:off x="8999935" y="8380266"/>
            <a:ext cx="2371117" cy="675867"/>
          </a:xfrm>
          <a:custGeom>
            <a:avLst/>
            <a:gdLst/>
            <a:ahLst/>
            <a:cxnLst>
              <a:cxn ang="0">
                <a:pos x="wd2" y="hd2"/>
              </a:cxn>
              <a:cxn ang="5400000">
                <a:pos x="wd2" y="hd2"/>
              </a:cxn>
              <a:cxn ang="10800000">
                <a:pos x="wd2" y="hd2"/>
              </a:cxn>
              <a:cxn ang="16200000">
                <a:pos x="wd2" y="hd2"/>
              </a:cxn>
            </a:cxnLst>
            <a:rect l="0" t="0" r="r" b="b"/>
            <a:pathLst>
              <a:path w="21600" h="21600" extrusionOk="0">
                <a:moveTo>
                  <a:pt x="9418" y="21600"/>
                </a:moveTo>
                <a:cubicBezTo>
                  <a:pt x="4218" y="21559"/>
                  <a:pt x="0" y="17223"/>
                  <a:pt x="0" y="11322"/>
                </a:cubicBezTo>
                <a:lnTo>
                  <a:pt x="0" y="10753"/>
                </a:lnTo>
                <a:cubicBezTo>
                  <a:pt x="0" y="4824"/>
                  <a:pt x="4259" y="0"/>
                  <a:pt x="9493" y="0"/>
                </a:cubicBezTo>
                <a:cubicBezTo>
                  <a:pt x="9512" y="0"/>
                  <a:pt x="9531" y="2"/>
                  <a:pt x="9550" y="2"/>
                </a:cubicBezTo>
                <a:lnTo>
                  <a:pt x="9581" y="2"/>
                </a:lnTo>
                <a:lnTo>
                  <a:pt x="9577" y="573"/>
                </a:lnTo>
                <a:lnTo>
                  <a:pt x="9577" y="3763"/>
                </a:lnTo>
                <a:lnTo>
                  <a:pt x="9584" y="3763"/>
                </a:lnTo>
                <a:lnTo>
                  <a:pt x="9569" y="4901"/>
                </a:lnTo>
                <a:lnTo>
                  <a:pt x="9533" y="4901"/>
                </a:lnTo>
                <a:cubicBezTo>
                  <a:pt x="9520" y="4901"/>
                  <a:pt x="9506" y="4899"/>
                  <a:pt x="9493" y="4899"/>
                </a:cubicBezTo>
                <a:cubicBezTo>
                  <a:pt x="6644" y="4899"/>
                  <a:pt x="4327" y="7525"/>
                  <a:pt x="4327" y="10753"/>
                </a:cubicBezTo>
                <a:lnTo>
                  <a:pt x="4327" y="10931"/>
                </a:lnTo>
                <a:cubicBezTo>
                  <a:pt x="4365" y="14103"/>
                  <a:pt x="6641" y="16672"/>
                  <a:pt x="9444" y="16701"/>
                </a:cubicBezTo>
                <a:lnTo>
                  <a:pt x="9539" y="16701"/>
                </a:lnTo>
                <a:cubicBezTo>
                  <a:pt x="12226" y="16675"/>
                  <a:pt x="14431" y="14312"/>
                  <a:pt x="14644" y="11322"/>
                </a:cubicBezTo>
                <a:lnTo>
                  <a:pt x="12029" y="11322"/>
                </a:lnTo>
                <a:lnTo>
                  <a:pt x="16815" y="3964"/>
                </a:lnTo>
                <a:lnTo>
                  <a:pt x="21600" y="11322"/>
                </a:lnTo>
                <a:lnTo>
                  <a:pt x="18976" y="11322"/>
                </a:lnTo>
                <a:cubicBezTo>
                  <a:pt x="18756" y="17015"/>
                  <a:pt x="14612" y="21573"/>
                  <a:pt x="9539" y="21600"/>
                </a:cubicBezTo>
                <a:lnTo>
                  <a:pt x="9503" y="21600"/>
                </a:lnTo>
                <a:cubicBezTo>
                  <a:pt x="9500" y="21600"/>
                  <a:pt x="9496" y="21600"/>
                  <a:pt x="9493" y="21600"/>
                </a:cubicBezTo>
                <a:lnTo>
                  <a:pt x="9491" y="21600"/>
                </a:lnTo>
                <a:cubicBezTo>
                  <a:pt x="9488" y="21600"/>
                  <a:pt x="9485" y="21600"/>
                  <a:pt x="9481" y="21600"/>
                </a:cubicBezTo>
                <a:lnTo>
                  <a:pt x="9418" y="21600"/>
                </a:lnTo>
                <a:close/>
              </a:path>
            </a:pathLst>
          </a:custGeom>
          <a:solidFill>
            <a:srgbClr val="00CFD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1" name="形状"/>
          <p:cNvSpPr/>
          <p:nvPr/>
        </p:nvSpPr>
        <p:spPr>
          <a:xfrm>
            <a:off x="11490452" y="1837938"/>
            <a:ext cx="2371116" cy="675867"/>
          </a:xfrm>
          <a:custGeom>
            <a:avLst/>
            <a:gdLst/>
            <a:ahLst/>
            <a:cxnLst>
              <a:cxn ang="0">
                <a:pos x="wd2" y="hd2"/>
              </a:cxn>
              <a:cxn ang="5400000">
                <a:pos x="wd2" y="hd2"/>
              </a:cxn>
              <a:cxn ang="10800000">
                <a:pos x="wd2" y="hd2"/>
              </a:cxn>
              <a:cxn ang="16200000">
                <a:pos x="wd2" y="hd2"/>
              </a:cxn>
            </a:cxnLst>
            <a:rect l="0" t="0" r="r" b="b"/>
            <a:pathLst>
              <a:path w="21600" h="21600" extrusionOk="0">
                <a:moveTo>
                  <a:pt x="9418" y="21600"/>
                </a:moveTo>
                <a:cubicBezTo>
                  <a:pt x="4218" y="21559"/>
                  <a:pt x="0" y="17223"/>
                  <a:pt x="0" y="11322"/>
                </a:cubicBezTo>
                <a:lnTo>
                  <a:pt x="0" y="10753"/>
                </a:lnTo>
                <a:cubicBezTo>
                  <a:pt x="0" y="4824"/>
                  <a:pt x="4259" y="0"/>
                  <a:pt x="9493" y="0"/>
                </a:cubicBezTo>
                <a:cubicBezTo>
                  <a:pt x="9512" y="0"/>
                  <a:pt x="9531" y="2"/>
                  <a:pt x="9550" y="2"/>
                </a:cubicBezTo>
                <a:lnTo>
                  <a:pt x="9581" y="2"/>
                </a:lnTo>
                <a:lnTo>
                  <a:pt x="9577" y="573"/>
                </a:lnTo>
                <a:lnTo>
                  <a:pt x="9577" y="3763"/>
                </a:lnTo>
                <a:lnTo>
                  <a:pt x="9584" y="3763"/>
                </a:lnTo>
                <a:lnTo>
                  <a:pt x="9569" y="4901"/>
                </a:lnTo>
                <a:lnTo>
                  <a:pt x="9533" y="4901"/>
                </a:lnTo>
                <a:cubicBezTo>
                  <a:pt x="9520" y="4901"/>
                  <a:pt x="9506" y="4899"/>
                  <a:pt x="9493" y="4899"/>
                </a:cubicBezTo>
                <a:cubicBezTo>
                  <a:pt x="6644" y="4899"/>
                  <a:pt x="4327" y="7525"/>
                  <a:pt x="4327" y="10753"/>
                </a:cubicBezTo>
                <a:lnTo>
                  <a:pt x="4327" y="10931"/>
                </a:lnTo>
                <a:cubicBezTo>
                  <a:pt x="4365" y="14103"/>
                  <a:pt x="6641" y="16672"/>
                  <a:pt x="9444" y="16701"/>
                </a:cubicBezTo>
                <a:lnTo>
                  <a:pt x="9539" y="16701"/>
                </a:lnTo>
                <a:cubicBezTo>
                  <a:pt x="12226" y="16675"/>
                  <a:pt x="14431" y="14312"/>
                  <a:pt x="14644" y="11322"/>
                </a:cubicBezTo>
                <a:lnTo>
                  <a:pt x="12029" y="11322"/>
                </a:lnTo>
                <a:lnTo>
                  <a:pt x="16815" y="3964"/>
                </a:lnTo>
                <a:lnTo>
                  <a:pt x="21600" y="11322"/>
                </a:lnTo>
                <a:lnTo>
                  <a:pt x="18976" y="11322"/>
                </a:lnTo>
                <a:cubicBezTo>
                  <a:pt x="18756" y="17015"/>
                  <a:pt x="14612" y="21573"/>
                  <a:pt x="9539" y="21600"/>
                </a:cubicBezTo>
                <a:lnTo>
                  <a:pt x="9503" y="21600"/>
                </a:lnTo>
                <a:cubicBezTo>
                  <a:pt x="9500" y="21600"/>
                  <a:pt x="9496" y="21600"/>
                  <a:pt x="9493" y="21600"/>
                </a:cubicBezTo>
                <a:lnTo>
                  <a:pt x="9491" y="21600"/>
                </a:lnTo>
                <a:cubicBezTo>
                  <a:pt x="9488" y="21600"/>
                  <a:pt x="9485" y="21600"/>
                  <a:pt x="9481" y="21600"/>
                </a:cubicBezTo>
                <a:lnTo>
                  <a:pt x="9418" y="21600"/>
                </a:lnTo>
                <a:close/>
              </a:path>
            </a:pathLst>
          </a:custGeom>
          <a:solidFill>
            <a:schemeClr val="accent4">
              <a:hueOff val="-1081314"/>
              <a:satOff val="4338"/>
              <a:lumOff val="-8931"/>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2" name="箭头 7"/>
          <p:cNvSpPr/>
          <p:nvPr/>
        </p:nvSpPr>
        <p:spPr>
          <a:xfrm>
            <a:off x="10145497" y="3030147"/>
            <a:ext cx="1097659" cy="1404674"/>
          </a:xfrm>
          <a:custGeom>
            <a:avLst/>
            <a:gdLst/>
            <a:ahLst/>
            <a:cxnLst>
              <a:cxn ang="0">
                <a:pos x="wd2" y="hd2"/>
              </a:cxn>
              <a:cxn ang="5400000">
                <a:pos x="wd2" y="hd2"/>
              </a:cxn>
              <a:cxn ang="10800000">
                <a:pos x="wd2" y="hd2"/>
              </a:cxn>
              <a:cxn ang="16200000">
                <a:pos x="wd2" y="hd2"/>
              </a:cxn>
            </a:cxnLst>
            <a:rect l="0" t="0"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chemeClr val="accent4">
              <a:hueOff val="-1081314"/>
              <a:satOff val="4338"/>
              <a:lumOff val="-8931"/>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3" name="Degree of freedom indicates the number of parameters needed to perform a certain action.…"/>
          <p:cNvSpPr txBox="1"/>
          <p:nvPr/>
        </p:nvSpPr>
        <p:spPr>
          <a:xfrm>
            <a:off x="4174580" y="10214551"/>
            <a:ext cx="16034839"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자유도는 특정 동작을 수행하는 데 필요한 매개 변수의 수를 말해</a:t>
            </a:r>
            <a:r>
              <a:rPr lang="en-US" altLang="ko-KR" dirty="0"/>
              <a:t>.</a:t>
            </a:r>
          </a:p>
          <a:p>
            <a:pPr>
              <a:lnSpc>
                <a:spcPct val="150000"/>
              </a:lnSpc>
              <a:defRPr sz="4000">
                <a:solidFill>
                  <a:srgbClr val="41CAD0"/>
                </a:solidFill>
              </a:defRPr>
            </a:pPr>
            <a:r>
              <a:rPr lang="ko-KR" altLang="en-US" dirty="0"/>
              <a:t>구체적으로</a:t>
            </a:r>
            <a:r>
              <a:rPr lang="en-US" altLang="ko-KR" dirty="0"/>
              <a:t>, </a:t>
            </a:r>
            <a:r>
              <a:rPr lang="ko-KR" altLang="en-US" dirty="0"/>
              <a:t>자유도는 로봇의 관절 수로 판단할 수 있어</a:t>
            </a:r>
            <a:r>
              <a:rPr lang="en-US" altLang="ko-KR" dirty="0"/>
              <a:t>. </a:t>
            </a:r>
            <a:r>
              <a:rPr lang="ko-KR" altLang="en-US" dirty="0"/>
              <a:t>그만큼</a:t>
            </a:r>
          </a:p>
          <a:p>
            <a:pPr>
              <a:lnSpc>
                <a:spcPct val="150000"/>
              </a:lnSpc>
              <a:defRPr sz="4000">
                <a:solidFill>
                  <a:srgbClr val="41CAD0"/>
                </a:solidFill>
              </a:defRPr>
            </a:pPr>
            <a:r>
              <a:rPr lang="ko-KR" altLang="en-US" dirty="0"/>
              <a:t>로봇의 관절이 많을수록 로봇이 수행 할 수 있는 동작이 더 많아지게 돼</a:t>
            </a:r>
            <a:r>
              <a:rPr lang="en-US" altLang="ko-KR" dirty="0"/>
              <a:t>.</a:t>
            </a:r>
            <a:endParaRPr dirty="0"/>
          </a:p>
        </p:txBody>
      </p:sp>
      <p:sp>
        <p:nvSpPr>
          <p:cNvPr id="174" name="But how to determine the number of degrees of freedom of a robot?"/>
          <p:cNvSpPr txBox="1"/>
          <p:nvPr/>
        </p:nvSpPr>
        <p:spPr>
          <a:xfrm>
            <a:off x="4174580" y="11324905"/>
            <a:ext cx="16804058" cy="772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20000"/>
              </a:lnSpc>
              <a:defRPr sz="4000">
                <a:solidFill>
                  <a:srgbClr val="41CAD0"/>
                </a:solidFill>
              </a:defRPr>
            </a:lvl1pPr>
          </a:lstStyle>
          <a:p>
            <a:r>
              <a:rPr lang="ko-KR" altLang="en-US" dirty="0"/>
              <a:t>로봇의 자유도를 결정하는 방법은 어떻게 결정될까</a:t>
            </a:r>
            <a:r>
              <a:rPr lang="en-US" altLang="ko-KR" dirty="0"/>
              <a:t>?</a:t>
            </a:r>
            <a:endParaRPr dirty="0"/>
          </a:p>
        </p:txBody>
      </p:sp>
      <p:pic>
        <p:nvPicPr>
          <p:cNvPr id="175" name="timg-22.jpeg" descr="timg-22.jpeg"/>
          <p:cNvPicPr>
            <a:picLocks noChangeAspect="1"/>
          </p:cNvPicPr>
          <p:nvPr/>
        </p:nvPicPr>
        <p:blipFill>
          <a:blip r:embed="rId6"/>
          <a:stretch>
            <a:fillRect/>
          </a:stretch>
        </p:blipFill>
        <p:spPr>
          <a:xfrm>
            <a:off x="9391003" y="1235167"/>
            <a:ext cx="5601994" cy="8499025"/>
          </a:xfrm>
          <a:prstGeom prst="rect">
            <a:avLst/>
          </a:prstGeom>
          <a:ln w="12700">
            <a:miter lim="400000"/>
          </a:ln>
        </p:spPr>
      </p:pic>
      <p:sp>
        <p:nvSpPr>
          <p:cNvPr id="176" name="Let’s take GEIO as an example. We know that GEIO is able to move along the two axes shown in the above picture, and turn around the axis orthogonal to the other axes. Thus GEIO is able to perform three different actions using its wheels. For this part, there are 3 degrees of freedom."/>
          <p:cNvSpPr txBox="1"/>
          <p:nvPr/>
        </p:nvSpPr>
        <p:spPr>
          <a:xfrm>
            <a:off x="268536" y="10227965"/>
            <a:ext cx="24159341"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en-US" altLang="ko-KR" dirty="0"/>
              <a:t>GEIO</a:t>
            </a:r>
            <a:r>
              <a:rPr lang="ko-KR" altLang="en-US" dirty="0"/>
              <a:t>를 예로 들어 보자</a:t>
            </a:r>
            <a:r>
              <a:rPr lang="en-US" altLang="ko-KR" dirty="0"/>
              <a:t>. GEIO</a:t>
            </a:r>
            <a:r>
              <a:rPr lang="ko-KR" altLang="en-US" dirty="0"/>
              <a:t>는 위 그림에 표시된 두 축을 따라 이동할 수 있고 </a:t>
            </a:r>
            <a:endParaRPr lang="en-US" altLang="ko-KR" dirty="0"/>
          </a:p>
          <a:p>
            <a:r>
              <a:rPr lang="ko-KR" altLang="en-US" dirty="0"/>
              <a:t>다른 축과 수직으로 만나는 축으로 돌릴 수 있어</a:t>
            </a:r>
            <a:r>
              <a:rPr lang="en-US" altLang="ko-KR" dirty="0"/>
              <a:t>. </a:t>
            </a:r>
            <a:r>
              <a:rPr lang="ko-KR" altLang="en-US" dirty="0"/>
              <a:t>따라서 </a:t>
            </a:r>
            <a:r>
              <a:rPr lang="en-US" altLang="ko-KR" dirty="0"/>
              <a:t>GEIO</a:t>
            </a:r>
            <a:r>
              <a:rPr lang="ko-KR" altLang="en-US" dirty="0"/>
              <a:t>는 바퀴를 사용해서 </a:t>
            </a:r>
            <a:endParaRPr lang="en-US" altLang="ko-KR" dirty="0"/>
          </a:p>
          <a:p>
            <a:r>
              <a:rPr lang="ko-KR" altLang="en-US" dirty="0"/>
              <a:t>세 가지 다른 작업을 수행 할 수 있어</a:t>
            </a:r>
            <a:r>
              <a:rPr lang="en-US" altLang="ko-KR" dirty="0"/>
              <a:t>. </a:t>
            </a:r>
            <a:r>
              <a:rPr lang="ko-KR" altLang="en-US" dirty="0"/>
              <a:t>여기에는 </a:t>
            </a:r>
            <a:r>
              <a:rPr lang="en-US" altLang="ko-KR" dirty="0"/>
              <a:t>3</a:t>
            </a:r>
            <a:r>
              <a:rPr lang="ko-KR" altLang="en-US" dirty="0"/>
              <a:t>개의</a:t>
            </a:r>
            <a:r>
              <a:rPr lang="en-US" altLang="ko-KR" dirty="0"/>
              <a:t> </a:t>
            </a:r>
            <a:r>
              <a:rPr lang="ko-KR" altLang="en-US" dirty="0"/>
              <a:t>자유도가 있어</a:t>
            </a:r>
            <a:r>
              <a:rPr lang="en-US" altLang="ko-KR" dirty="0"/>
              <a:t>.</a:t>
            </a:r>
            <a:endParaRPr dirty="0"/>
          </a:p>
        </p:txBody>
      </p:sp>
      <p:sp>
        <p:nvSpPr>
          <p:cNvPr id="177" name="On the other hand, GEIO’s head is able to turn up or down, left or right (around…"/>
          <p:cNvSpPr txBox="1"/>
          <p:nvPr/>
        </p:nvSpPr>
        <p:spPr>
          <a:xfrm>
            <a:off x="1765267" y="10661875"/>
            <a:ext cx="20853466"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반면 </a:t>
            </a:r>
            <a:r>
              <a:rPr lang="en-US" altLang="ko-KR" dirty="0"/>
              <a:t>GEIO</a:t>
            </a:r>
            <a:r>
              <a:rPr lang="ko-KR" altLang="en-US" dirty="0"/>
              <a:t>의 헤드는 왼쪽 또는 오른쪽 </a:t>
            </a:r>
            <a:r>
              <a:rPr lang="en-US" altLang="ko-KR" dirty="0"/>
              <a:t>(2 </a:t>
            </a:r>
            <a:r>
              <a:rPr lang="ko-KR" altLang="en-US" dirty="0"/>
              <a:t>개의 수직 축</a:t>
            </a:r>
            <a:r>
              <a:rPr lang="en-US" altLang="ko-KR" dirty="0"/>
              <a:t>)</a:t>
            </a:r>
            <a:r>
              <a:rPr lang="ko-KR" altLang="en-US" dirty="0"/>
              <a:t>으로 위 또는 아래로 회전 할 수 있어</a:t>
            </a:r>
            <a:r>
              <a:rPr lang="en-US" altLang="ko-KR" dirty="0"/>
              <a:t>.</a:t>
            </a:r>
          </a:p>
          <a:p>
            <a:pPr>
              <a:lnSpc>
                <a:spcPct val="150000"/>
              </a:lnSpc>
              <a:defRPr sz="4000">
                <a:solidFill>
                  <a:srgbClr val="41CAD0"/>
                </a:solidFill>
              </a:defRPr>
            </a:pPr>
            <a:r>
              <a:rPr lang="ko-KR" altLang="en-US" dirty="0"/>
              <a:t>따라서 이 부분에는 </a:t>
            </a:r>
            <a:r>
              <a:rPr lang="en-US" altLang="ko-KR" dirty="0"/>
              <a:t>GEIO</a:t>
            </a:r>
            <a:r>
              <a:rPr lang="ko-KR" altLang="en-US" dirty="0"/>
              <a:t>의 머리에 대해서 </a:t>
            </a:r>
            <a:r>
              <a:rPr lang="en-US" altLang="ko-KR" dirty="0"/>
              <a:t>2 </a:t>
            </a:r>
            <a:r>
              <a:rPr lang="ko-KR" altLang="en-US" dirty="0"/>
              <a:t>개의 자유도가 있는 거야</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66"/>
                                        </p:tgtEl>
                                      </p:cBhvr>
                                    </p:animEffect>
                                    <p:set>
                                      <p:cBhvr>
                                        <p:cTn id="11" fill="hold">
                                          <p:stCondLst>
                                            <p:cond delay="499"/>
                                          </p:stCondLst>
                                        </p:cTn>
                                        <p:tgtEl>
                                          <p:spTgt spid="16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fill="hold" grpId="4" nodeType="clickEffect">
                                  <p:stCondLst>
                                    <p:cond delay="0"/>
                                  </p:stCondLst>
                                  <p:iterate>
                                    <p:tmAbs val="0"/>
                                  </p:iterate>
                                  <p:childTnLst>
                                    <p:set>
                                      <p:cBhvr>
                                        <p:cTn id="18" fill="hold"/>
                                        <p:tgtEl>
                                          <p:spTgt spid="175"/>
                                        </p:tgtEl>
                                        <p:attrNameLst>
                                          <p:attrName>style.visibility</p:attrName>
                                        </p:attrNameLst>
                                      </p:cBhvr>
                                      <p:to>
                                        <p:strVal val="visible"/>
                                      </p:to>
                                    </p:set>
                                    <p:animEffect transition="in" filter="dissolve">
                                      <p:cBhvr>
                                        <p:cTn id="19" dur="1000"/>
                                        <p:tgtEl>
                                          <p:spTgt spid="1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5" nodeType="clickEffect">
                                  <p:stCondLst>
                                    <p:cond delay="0"/>
                                  </p:stCondLst>
                                  <p:iterate>
                                    <p:tmAbs val="0"/>
                                  </p:iterate>
                                  <p:childTnLst>
                                    <p:animEffect transition="out" filter="wipe(left)">
                                      <p:cBhvr>
                                        <p:cTn id="23" dur="500" fill="hold"/>
                                        <p:tgtEl>
                                          <p:spTgt spid="173"/>
                                        </p:tgtEl>
                                      </p:cBhvr>
                                    </p:animEffect>
                                    <p:set>
                                      <p:cBhvr>
                                        <p:cTn id="24" fill="hold">
                                          <p:stCondLst>
                                            <p:cond delay="499"/>
                                          </p:stCondLst>
                                        </p:cTn>
                                        <p:tgtEl>
                                          <p:spTgt spid="173"/>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6" nodeType="afterEffect">
                                  <p:stCondLst>
                                    <p:cond delay="0"/>
                                  </p:stCondLst>
                                  <p:iterate type="lt">
                                    <p:tmAbs val="100"/>
                                  </p:iterate>
                                  <p:childTnLst>
                                    <p:set>
                                      <p:cBhvr>
                                        <p:cTn id="27" fill="hold"/>
                                        <p:tgtEl>
                                          <p:spTgt spid="1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1000" fill="hold"/>
                                        <p:tgtEl>
                                          <p:spTgt spid="175"/>
                                        </p:tgtEl>
                                      </p:cBhvr>
                                    </p:animEffect>
                                    <p:set>
                                      <p:cBhvr>
                                        <p:cTn id="32" fill="hold">
                                          <p:stCondLst>
                                            <p:cond delay="999"/>
                                          </p:stCondLst>
                                        </p:cTn>
                                        <p:tgtEl>
                                          <p:spTgt spid="175"/>
                                        </p:tgtEl>
                                        <p:attrNameLst>
                                          <p:attrName>style.visibility</p:attrName>
                                        </p:attrNameLst>
                                      </p:cBhvr>
                                      <p:to>
                                        <p:strVal val="hidden"/>
                                      </p:to>
                                    </p:set>
                                  </p:childTnLst>
                                </p:cTn>
                              </p:par>
                            </p:childTnLst>
                          </p:cTn>
                        </p:par>
                        <p:par>
                          <p:cTn id="33" fill="hold">
                            <p:stCondLst>
                              <p:cond delay="1000"/>
                            </p:stCondLst>
                            <p:childTnLst>
                              <p:par>
                                <p:cTn id="34" presetID="9" presetClass="entr" fill="hold" grpId="8" nodeType="afterEffect">
                                  <p:stCondLst>
                                    <p:cond delay="0"/>
                                  </p:stCondLst>
                                  <p:iterate>
                                    <p:tmAbs val="0"/>
                                  </p:iterate>
                                  <p:childTnLst>
                                    <p:set>
                                      <p:cBhvr>
                                        <p:cTn id="35" fill="hold"/>
                                        <p:tgtEl>
                                          <p:spTgt spid="167"/>
                                        </p:tgtEl>
                                        <p:attrNameLst>
                                          <p:attrName>style.visibility</p:attrName>
                                        </p:attrNameLst>
                                      </p:cBhvr>
                                      <p:to>
                                        <p:strVal val="visible"/>
                                      </p:to>
                                    </p:set>
                                    <p:animEffect transition="in" filter="dissolve">
                                      <p:cBhvr>
                                        <p:cTn id="36" dur="1000"/>
                                        <p:tgtEl>
                                          <p:spTgt spid="16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grpId="9" nodeType="clickEffect">
                                  <p:stCondLst>
                                    <p:cond delay="0"/>
                                  </p:stCondLst>
                                  <p:iterate>
                                    <p:tmAbs val="0"/>
                                  </p:iterate>
                                  <p:childTnLst>
                                    <p:animEffect transition="out" filter="wipe(left)">
                                      <p:cBhvr>
                                        <p:cTn id="40" dur="500" fill="hold"/>
                                        <p:tgtEl>
                                          <p:spTgt spid="174"/>
                                        </p:tgtEl>
                                      </p:cBhvr>
                                    </p:animEffect>
                                    <p:set>
                                      <p:cBhvr>
                                        <p:cTn id="41" fill="hold">
                                          <p:stCondLst>
                                            <p:cond delay="499"/>
                                          </p:stCondLst>
                                        </p:cTn>
                                        <p:tgtEl>
                                          <p:spTgt spid="174"/>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grpId="10" nodeType="afterEffect">
                                  <p:stCondLst>
                                    <p:cond delay="0"/>
                                  </p:stCondLst>
                                  <p:iterate type="lt">
                                    <p:tmAbs val="100"/>
                                  </p:iterate>
                                  <p:childTnLst>
                                    <p:set>
                                      <p:cBhvr>
                                        <p:cTn id="44" fill="hold"/>
                                        <p:tgtEl>
                                          <p:spTgt spid="17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fill="hold" grpId="11" nodeType="clickEffect">
                                  <p:stCondLst>
                                    <p:cond delay="0"/>
                                  </p:stCondLst>
                                  <p:iterate>
                                    <p:tmAbs val="0"/>
                                  </p:iterate>
                                  <p:childTnLst>
                                    <p:set>
                                      <p:cBhvr>
                                        <p:cTn id="48" fill="hold"/>
                                        <p:tgtEl>
                                          <p:spTgt spid="168"/>
                                        </p:tgtEl>
                                        <p:attrNameLst>
                                          <p:attrName>style.visibility</p:attrName>
                                        </p:attrNameLst>
                                      </p:cBhvr>
                                      <p:to>
                                        <p:strVal val="visible"/>
                                      </p:to>
                                    </p:set>
                                    <p:animEffect transition="in" filter="dissolve">
                                      <p:cBhvr>
                                        <p:cTn id="49" dur="499"/>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12" nodeType="clickEffect">
                                  <p:stCondLst>
                                    <p:cond delay="0"/>
                                  </p:stCondLst>
                                  <p:iterate>
                                    <p:tmAbs val="0"/>
                                  </p:iterate>
                                  <p:childTnLst>
                                    <p:set>
                                      <p:cBhvr>
                                        <p:cTn id="53" fill="hold"/>
                                        <p:tgtEl>
                                          <p:spTgt spid="169"/>
                                        </p:tgtEl>
                                        <p:attrNameLst>
                                          <p:attrName>style.visibility</p:attrName>
                                        </p:attrNameLst>
                                      </p:cBhvr>
                                      <p:to>
                                        <p:strVal val="visible"/>
                                      </p:to>
                                    </p:set>
                                    <p:animEffect transition="in" filter="dissolve">
                                      <p:cBhvr>
                                        <p:cTn id="54" dur="499"/>
                                        <p:tgtEl>
                                          <p:spTgt spid="16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13" nodeType="clickEffect">
                                  <p:stCondLst>
                                    <p:cond delay="0"/>
                                  </p:stCondLst>
                                  <p:iterate>
                                    <p:tmAbs val="0"/>
                                  </p:iterate>
                                  <p:childTnLst>
                                    <p:set>
                                      <p:cBhvr>
                                        <p:cTn id="58" fill="hold"/>
                                        <p:tgtEl>
                                          <p:spTgt spid="170"/>
                                        </p:tgtEl>
                                        <p:attrNameLst>
                                          <p:attrName>style.visibility</p:attrName>
                                        </p:attrNameLst>
                                      </p:cBhvr>
                                      <p:to>
                                        <p:strVal val="visible"/>
                                      </p:to>
                                    </p:set>
                                    <p:animEffect transition="in" filter="dissolve">
                                      <p:cBhvr>
                                        <p:cTn id="59" dur="499"/>
                                        <p:tgtEl>
                                          <p:spTgt spid="1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4" nodeType="clickEffect">
                                  <p:stCondLst>
                                    <p:cond delay="0"/>
                                  </p:stCondLst>
                                  <p:iterate>
                                    <p:tmAbs val="0"/>
                                  </p:iterate>
                                  <p:childTnLst>
                                    <p:animEffect transition="out" filter="wipe(left)">
                                      <p:cBhvr>
                                        <p:cTn id="63" dur="1000" fill="hold"/>
                                        <p:tgtEl>
                                          <p:spTgt spid="176"/>
                                        </p:tgtEl>
                                      </p:cBhvr>
                                    </p:animEffect>
                                    <p:set>
                                      <p:cBhvr>
                                        <p:cTn id="64" fill="hold">
                                          <p:stCondLst>
                                            <p:cond delay="999"/>
                                          </p:stCondLst>
                                        </p:cTn>
                                        <p:tgtEl>
                                          <p:spTgt spid="176"/>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grpId="15" nodeType="afterEffect">
                                  <p:stCondLst>
                                    <p:cond delay="0"/>
                                  </p:stCondLst>
                                  <p:iterate type="lt">
                                    <p:tmAbs val="100"/>
                                  </p:iterate>
                                  <p:childTnLst>
                                    <p:set>
                                      <p:cBhvr>
                                        <p:cTn id="67" fill="hold"/>
                                        <p:tgtEl>
                                          <p:spTgt spid="17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ntr" fill="hold" grpId="16" nodeType="clickEffect">
                                  <p:stCondLst>
                                    <p:cond delay="0"/>
                                  </p:stCondLst>
                                  <p:iterate>
                                    <p:tmAbs val="0"/>
                                  </p:iterate>
                                  <p:childTnLst>
                                    <p:set>
                                      <p:cBhvr>
                                        <p:cTn id="71" fill="hold"/>
                                        <p:tgtEl>
                                          <p:spTgt spid="171"/>
                                        </p:tgtEl>
                                        <p:attrNameLst>
                                          <p:attrName>style.visibility</p:attrName>
                                        </p:attrNameLst>
                                      </p:cBhvr>
                                      <p:to>
                                        <p:strVal val="visible"/>
                                      </p:to>
                                    </p:set>
                                    <p:animEffect transition="in" filter="dissolve">
                                      <p:cBhvr>
                                        <p:cTn id="72" dur="499"/>
                                        <p:tgtEl>
                                          <p:spTgt spid="17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fill="hold" grpId="17" nodeType="clickEffect">
                                  <p:stCondLst>
                                    <p:cond delay="0"/>
                                  </p:stCondLst>
                                  <p:iterate>
                                    <p:tmAbs val="0"/>
                                  </p:iterate>
                                  <p:childTnLst>
                                    <p:set>
                                      <p:cBhvr>
                                        <p:cTn id="76" fill="hold"/>
                                        <p:tgtEl>
                                          <p:spTgt spid="172"/>
                                        </p:tgtEl>
                                        <p:attrNameLst>
                                          <p:attrName>style.visibility</p:attrName>
                                        </p:attrNameLst>
                                      </p:cBhvr>
                                      <p:to>
                                        <p:strVal val="visible"/>
                                      </p:to>
                                    </p:set>
                                    <p:animEffect transition="in" filter="dissolve">
                                      <p:cBhvr>
                                        <p:cTn id="77" dur="499"/>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P spid="166" grpId="2" animBg="1" advAuto="0"/>
      <p:bldP spid="167" grpId="8" animBg="1" advAuto="0"/>
      <p:bldP spid="168" grpId="11" animBg="1" advAuto="0"/>
      <p:bldP spid="169" grpId="12" animBg="1" advAuto="0"/>
      <p:bldP spid="170" grpId="13" animBg="1" advAuto="0"/>
      <p:bldP spid="171" grpId="16" animBg="1" advAuto="0"/>
      <p:bldP spid="172" grpId="17" animBg="1" advAuto="0"/>
      <p:bldP spid="173" grpId="3" animBg="1" advAuto="0"/>
      <p:bldP spid="173" grpId="5" animBg="1" advAuto="0"/>
      <p:bldP spid="174" grpId="6" animBg="1" advAuto="0"/>
      <p:bldP spid="174" grpId="9" animBg="1" advAuto="0"/>
      <p:bldP spid="175" grpId="4" animBg="1" advAuto="0"/>
      <p:bldP spid="175" grpId="7" animBg="1" advAuto="0"/>
      <p:bldP spid="176" grpId="10" animBg="1" advAuto="0"/>
      <p:bldP spid="176" grpId="14" animBg="1" advAuto="0"/>
      <p:bldP spid="177" grpId="1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屏幕 改psd.jpg" descr="屏幕 改psd.jpg"/>
          <p:cNvPicPr>
            <a:picLocks noChangeAspect="1"/>
          </p:cNvPicPr>
          <p:nvPr/>
        </p:nvPicPr>
        <p:blipFill>
          <a:blip r:embed="rId2"/>
          <a:stretch>
            <a:fillRect/>
          </a:stretch>
        </p:blipFill>
        <p:spPr>
          <a:xfrm>
            <a:off x="0" y="4344"/>
            <a:ext cx="24384001" cy="13707312"/>
          </a:xfrm>
          <a:prstGeom prst="rect">
            <a:avLst/>
          </a:prstGeom>
          <a:ln w="12700">
            <a:miter lim="400000"/>
          </a:ln>
        </p:spPr>
      </p:pic>
      <p:pic>
        <p:nvPicPr>
          <p:cNvPr id="180"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81"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82" name="We just talked about the concept “axis”. What exactly is that?"/>
          <p:cNvSpPr txBox="1"/>
          <p:nvPr/>
        </p:nvSpPr>
        <p:spPr>
          <a:xfrm>
            <a:off x="4303624" y="11137721"/>
            <a:ext cx="15776755" cy="910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우리는 방금 “축”이라는 개념에 대해 이야기했는데</a:t>
            </a:r>
            <a:r>
              <a:rPr lang="en-US" altLang="ko-KR" dirty="0"/>
              <a:t>. </a:t>
            </a:r>
            <a:r>
              <a:rPr lang="ko-KR" altLang="en-US" dirty="0"/>
              <a:t>축이란 무엇일까</a:t>
            </a:r>
            <a:r>
              <a:rPr lang="en-US" altLang="ko-KR" dirty="0"/>
              <a:t>?</a:t>
            </a:r>
            <a:endParaRPr dirty="0"/>
          </a:p>
        </p:txBody>
      </p:sp>
      <p:sp>
        <p:nvSpPr>
          <p:cNvPr id="183" name="The world we live in is a three-dimensional space. In order to determine the position of an object, we shall need a coordinate system as the reference."/>
          <p:cNvSpPr txBox="1"/>
          <p:nvPr/>
        </p:nvSpPr>
        <p:spPr>
          <a:xfrm>
            <a:off x="2714515" y="10667570"/>
            <a:ext cx="18333133"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우리가 사는 세상은 </a:t>
            </a:r>
            <a:r>
              <a:rPr lang="en-US" altLang="ko-KR" dirty="0"/>
              <a:t>3 </a:t>
            </a:r>
            <a:r>
              <a:rPr lang="ko-KR" altLang="en-US" dirty="0"/>
              <a:t>차원 공간이야</a:t>
            </a:r>
            <a:r>
              <a:rPr lang="en-US" altLang="ko-KR" dirty="0"/>
              <a:t>. </a:t>
            </a:r>
            <a:r>
              <a:rPr lang="ko-KR" altLang="en-US" dirty="0"/>
              <a:t>물체의 위치를 결정하기 위해서는 </a:t>
            </a:r>
            <a:endParaRPr lang="en-US" altLang="ko-KR" dirty="0"/>
          </a:p>
          <a:p>
            <a:r>
              <a:rPr lang="ko-KR" altLang="en-US" dirty="0"/>
              <a:t>기준으로 좌표계가 필요해</a:t>
            </a:r>
            <a:r>
              <a:rPr lang="en-US" altLang="ko-KR" dirty="0"/>
              <a:t>.</a:t>
            </a:r>
            <a:endParaRPr dirty="0"/>
          </a:p>
        </p:txBody>
      </p:sp>
      <p:sp>
        <p:nvSpPr>
          <p:cNvPr id="184" name="矩形"/>
          <p:cNvSpPr/>
          <p:nvPr/>
        </p:nvSpPr>
        <p:spPr>
          <a:xfrm>
            <a:off x="6921149" y="1910516"/>
            <a:ext cx="10541702" cy="7614638"/>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85" name="圆形"/>
          <p:cNvSpPr/>
          <p:nvPr/>
        </p:nvSpPr>
        <p:spPr>
          <a:xfrm>
            <a:off x="11754081" y="6215962"/>
            <a:ext cx="127001" cy="127001"/>
          </a:xfrm>
          <a:prstGeom prst="ellipse">
            <a:avLst/>
          </a:prstGeom>
          <a:solidFill>
            <a:srgbClr val="00D5D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86" name="Origin"/>
          <p:cNvSpPr txBox="1"/>
          <p:nvPr/>
        </p:nvSpPr>
        <p:spPr>
          <a:xfrm>
            <a:off x="10749734" y="5743668"/>
            <a:ext cx="87203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rPr lang="ko-KR" altLang="en-US" dirty="0"/>
              <a:t>원점</a:t>
            </a:r>
            <a:endParaRPr dirty="0"/>
          </a:p>
        </p:txBody>
      </p:sp>
      <p:sp>
        <p:nvSpPr>
          <p:cNvPr id="187" name="线条"/>
          <p:cNvSpPr/>
          <p:nvPr/>
        </p:nvSpPr>
        <p:spPr>
          <a:xfrm flipH="1">
            <a:off x="9232348" y="6291520"/>
            <a:ext cx="2569892" cy="2569893"/>
          </a:xfrm>
          <a:prstGeom prst="line">
            <a:avLst/>
          </a:prstGeom>
          <a:ln w="63500">
            <a:solidFill>
              <a:srgbClr val="00CFD4"/>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88" name="x axis"/>
          <p:cNvSpPr txBox="1"/>
          <p:nvPr/>
        </p:nvSpPr>
        <p:spPr>
          <a:xfrm>
            <a:off x="8600739" y="8000173"/>
            <a:ext cx="743793"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rPr lang="en-US" dirty="0"/>
              <a:t>X</a:t>
            </a:r>
            <a:r>
              <a:rPr lang="ko-KR" altLang="en-US" dirty="0"/>
              <a:t>축</a:t>
            </a:r>
            <a:endParaRPr dirty="0"/>
          </a:p>
        </p:txBody>
      </p:sp>
      <p:sp>
        <p:nvSpPr>
          <p:cNvPr id="189" name="线条"/>
          <p:cNvSpPr/>
          <p:nvPr/>
        </p:nvSpPr>
        <p:spPr>
          <a:xfrm>
            <a:off x="11808062" y="6279462"/>
            <a:ext cx="4451340" cy="1"/>
          </a:xfrm>
          <a:prstGeom prst="line">
            <a:avLst/>
          </a:prstGeom>
          <a:ln w="63500">
            <a:solidFill>
              <a:srgbClr val="00CFD4"/>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0" name="y axis"/>
          <p:cNvSpPr txBox="1"/>
          <p:nvPr/>
        </p:nvSpPr>
        <p:spPr>
          <a:xfrm>
            <a:off x="15303463" y="5459208"/>
            <a:ext cx="743793"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rPr lang="en-US" dirty="0"/>
              <a:t>Y</a:t>
            </a:r>
            <a:r>
              <a:rPr lang="ko-KR" altLang="en-US" dirty="0"/>
              <a:t>축</a:t>
            </a:r>
            <a:endParaRPr dirty="0"/>
          </a:p>
        </p:txBody>
      </p:sp>
      <p:sp>
        <p:nvSpPr>
          <p:cNvPr id="191" name="线条"/>
          <p:cNvSpPr/>
          <p:nvPr/>
        </p:nvSpPr>
        <p:spPr>
          <a:xfrm flipV="1">
            <a:off x="11804881" y="2630598"/>
            <a:ext cx="1" cy="3644138"/>
          </a:xfrm>
          <a:prstGeom prst="line">
            <a:avLst/>
          </a:prstGeom>
          <a:ln w="63500">
            <a:solidFill>
              <a:srgbClr val="00CFD4"/>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2" name="z axis"/>
          <p:cNvSpPr txBox="1"/>
          <p:nvPr/>
        </p:nvSpPr>
        <p:spPr>
          <a:xfrm>
            <a:off x="11988926" y="2310046"/>
            <a:ext cx="679673"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rPr dirty="0"/>
              <a:t>z</a:t>
            </a:r>
            <a:r>
              <a:rPr lang="ko-KR" altLang="en-US" dirty="0"/>
              <a:t>축</a:t>
            </a:r>
            <a:endParaRPr dirty="0"/>
          </a:p>
        </p:txBody>
      </p:sp>
      <p:sp>
        <p:nvSpPr>
          <p:cNvPr id="193" name="线条"/>
          <p:cNvSpPr/>
          <p:nvPr/>
        </p:nvSpPr>
        <p:spPr>
          <a:xfrm>
            <a:off x="10605670" y="4946174"/>
            <a:ext cx="2712755" cy="1"/>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4" name="线条"/>
          <p:cNvSpPr/>
          <p:nvPr/>
        </p:nvSpPr>
        <p:spPr>
          <a:xfrm>
            <a:off x="10604718" y="4946174"/>
            <a:ext cx="1" cy="2526877"/>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5" name="线条"/>
          <p:cNvSpPr/>
          <p:nvPr/>
        </p:nvSpPr>
        <p:spPr>
          <a:xfrm flipH="1">
            <a:off x="13383132" y="3775695"/>
            <a:ext cx="1174200" cy="1174200"/>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6" name="线条"/>
          <p:cNvSpPr/>
          <p:nvPr/>
        </p:nvSpPr>
        <p:spPr>
          <a:xfrm>
            <a:off x="14574802" y="3765286"/>
            <a:ext cx="1" cy="2526877"/>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7" name="线条"/>
          <p:cNvSpPr/>
          <p:nvPr/>
        </p:nvSpPr>
        <p:spPr>
          <a:xfrm flipH="1">
            <a:off x="10616111" y="3785111"/>
            <a:ext cx="1174200" cy="1174200"/>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8" name="线条"/>
          <p:cNvSpPr/>
          <p:nvPr/>
        </p:nvSpPr>
        <p:spPr>
          <a:xfrm>
            <a:off x="11832524" y="3786659"/>
            <a:ext cx="2712754" cy="1"/>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9" name="线条"/>
          <p:cNvSpPr/>
          <p:nvPr/>
        </p:nvSpPr>
        <p:spPr>
          <a:xfrm>
            <a:off x="10619308" y="7442279"/>
            <a:ext cx="2750855" cy="1"/>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0" name="线条"/>
          <p:cNvSpPr/>
          <p:nvPr/>
        </p:nvSpPr>
        <p:spPr>
          <a:xfrm flipH="1">
            <a:off x="13383132" y="6270900"/>
            <a:ext cx="1174200" cy="1174200"/>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1" name="A"/>
          <p:cNvSpPr txBox="1"/>
          <p:nvPr/>
        </p:nvSpPr>
        <p:spPr>
          <a:xfrm>
            <a:off x="13008307" y="4367308"/>
            <a:ext cx="361189" cy="548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rPr dirty="0"/>
              <a:t>A</a:t>
            </a:r>
          </a:p>
        </p:txBody>
      </p:sp>
      <p:sp>
        <p:nvSpPr>
          <p:cNvPr id="202" name="线条"/>
          <p:cNvSpPr/>
          <p:nvPr/>
        </p:nvSpPr>
        <p:spPr>
          <a:xfrm>
            <a:off x="13372052" y="4939824"/>
            <a:ext cx="1" cy="2526877"/>
          </a:xfrm>
          <a:prstGeom prst="line">
            <a:avLst/>
          </a:prstGeom>
          <a:ln w="25400">
            <a:solidFill>
              <a:srgbClr val="000000"/>
            </a:solidFill>
            <a:prstDash val="sysDot"/>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3" name="圆形"/>
          <p:cNvSpPr/>
          <p:nvPr/>
        </p:nvSpPr>
        <p:spPr>
          <a:xfrm>
            <a:off x="13308552" y="4904790"/>
            <a:ext cx="127001" cy="127001"/>
          </a:xfrm>
          <a:prstGeom prst="ellipse">
            <a:avLst/>
          </a:prstGeom>
          <a:solidFill>
            <a:srgbClr val="00D5D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4" name="As shown above, a three-dimensional coordinate system consists of a origin, and three orthogonal axes—x, y and z."/>
          <p:cNvSpPr txBox="1"/>
          <p:nvPr/>
        </p:nvSpPr>
        <p:spPr>
          <a:xfrm>
            <a:off x="5051677" y="10639800"/>
            <a:ext cx="14334578"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50000"/>
              </a:lnSpc>
              <a:defRPr sz="4000">
                <a:solidFill>
                  <a:srgbClr val="41CAD0"/>
                </a:solidFill>
              </a:defRPr>
            </a:lvl1pPr>
          </a:lstStyle>
          <a:p>
            <a:r>
              <a:rPr lang="ko-KR" altLang="en-US" dirty="0"/>
              <a:t>위에서 볼 수 있듯이 </a:t>
            </a:r>
            <a:r>
              <a:rPr lang="en-US" altLang="ko-KR" dirty="0"/>
              <a:t>3 </a:t>
            </a:r>
            <a:r>
              <a:rPr lang="ko-KR" altLang="en-US" dirty="0"/>
              <a:t>차원 좌표계는 원점과 </a:t>
            </a:r>
            <a:r>
              <a:rPr lang="en-US" altLang="ko-KR" dirty="0"/>
              <a:t>3 </a:t>
            </a:r>
            <a:r>
              <a:rPr lang="ko-KR" altLang="en-US" dirty="0"/>
              <a:t>개의 </a:t>
            </a:r>
            <a:endParaRPr lang="en-US" altLang="ko-KR" dirty="0"/>
          </a:p>
          <a:p>
            <a:r>
              <a:rPr lang="ko-KR" altLang="en-US" dirty="0"/>
              <a:t>수직 축 </a:t>
            </a:r>
            <a:r>
              <a:rPr lang="en-US" altLang="ko-KR" dirty="0"/>
              <a:t>(x, y </a:t>
            </a:r>
            <a:r>
              <a:rPr lang="ko-KR" altLang="en-US" dirty="0"/>
              <a:t>및 </a:t>
            </a:r>
            <a:r>
              <a:rPr lang="en-US" altLang="ko-KR" dirty="0"/>
              <a:t>z)</a:t>
            </a:r>
            <a:r>
              <a:rPr lang="ko-KR" altLang="en-US" dirty="0"/>
              <a:t>으로 구성되어 있지</a:t>
            </a:r>
            <a:r>
              <a:rPr lang="en-US" altLang="ko-KR" dirty="0"/>
              <a:t>.</a:t>
            </a:r>
            <a:endParaRPr dirty="0"/>
          </a:p>
        </p:txBody>
      </p:sp>
      <p:sp>
        <p:nvSpPr>
          <p:cNvPr id="205" name="Here comes an object A. We can determine the spatial position of A by finding the reflections of A to on each axis."/>
          <p:cNvSpPr txBox="1"/>
          <p:nvPr/>
        </p:nvSpPr>
        <p:spPr>
          <a:xfrm>
            <a:off x="4767792" y="11082523"/>
            <a:ext cx="14388510" cy="910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각 축의 </a:t>
            </a:r>
            <a:r>
              <a:rPr lang="en-US" altLang="ko-KR" dirty="0"/>
              <a:t>A</a:t>
            </a:r>
            <a:r>
              <a:rPr lang="ko-KR" altLang="en-US" dirty="0"/>
              <a:t>의 좌표를 찾아서 </a:t>
            </a:r>
            <a:r>
              <a:rPr lang="en-US" altLang="ko-KR" dirty="0"/>
              <a:t>A</a:t>
            </a:r>
            <a:r>
              <a:rPr lang="ko-KR" altLang="en-US" dirty="0"/>
              <a:t>의 공간 위치를 결정할 수 있어</a:t>
            </a:r>
            <a:r>
              <a:rPr lang="en-US" altLang="ko-KR" dirty="0"/>
              <a:t>.</a:t>
            </a:r>
            <a:endParaRPr dirty="0"/>
          </a:p>
        </p:txBody>
      </p:sp>
      <p:sp>
        <p:nvSpPr>
          <p:cNvPr id="206" name="Similarly, we can also determine the turning position of GEIO’s head by using such coordinate system."/>
          <p:cNvSpPr txBox="1"/>
          <p:nvPr/>
        </p:nvSpPr>
        <p:spPr>
          <a:xfrm>
            <a:off x="6061089" y="10680331"/>
            <a:ext cx="12765704"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마찬가지로 이러한 좌표계를 사용하여 </a:t>
            </a:r>
            <a:r>
              <a:rPr lang="en-US" altLang="ko-KR" dirty="0"/>
              <a:t>GEIO </a:t>
            </a:r>
            <a:r>
              <a:rPr lang="ko-KR" altLang="en-US" dirty="0"/>
              <a:t>헤드의 회전 위치를 결정할 수도 있어</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82"/>
                                        </p:tgtEl>
                                      </p:cBhvr>
                                    </p:animEffect>
                                    <p:set>
                                      <p:cBhvr>
                                        <p:cTn id="11" fill="hold">
                                          <p:stCondLst>
                                            <p:cond delay="499"/>
                                          </p:stCondLst>
                                        </p:cTn>
                                        <p:tgtEl>
                                          <p:spTgt spid="18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fill="hold" grpId="4" nodeType="clickEffect">
                                  <p:stCondLst>
                                    <p:cond delay="0"/>
                                  </p:stCondLst>
                                  <p:iterate>
                                    <p:tmAbs val="0"/>
                                  </p:iterate>
                                  <p:childTnLst>
                                    <p:set>
                                      <p:cBhvr>
                                        <p:cTn id="18" fill="hold"/>
                                        <p:tgtEl>
                                          <p:spTgt spid="184"/>
                                        </p:tgtEl>
                                        <p:attrNameLst>
                                          <p:attrName>style.visibility</p:attrName>
                                        </p:attrNameLst>
                                      </p:cBhvr>
                                      <p:to>
                                        <p:strVal val="visible"/>
                                      </p:to>
                                    </p:set>
                                    <p:animEffect transition="in" filter="dissolve">
                                      <p:cBhvr>
                                        <p:cTn id="19" dur="1000"/>
                                        <p:tgtEl>
                                          <p:spTgt spid="184"/>
                                        </p:tgtEl>
                                      </p:cBhvr>
                                    </p:animEffect>
                                  </p:childTnLst>
                                </p:cTn>
                              </p:par>
                            </p:childTnLst>
                          </p:cTn>
                        </p:par>
                        <p:par>
                          <p:cTn id="20" fill="hold">
                            <p:stCondLst>
                              <p:cond delay="1000"/>
                            </p:stCondLst>
                            <p:childTnLst>
                              <p:par>
                                <p:cTn id="21" presetID="9" presetClass="entr" fill="hold" grpId="5" nodeType="afterEffect">
                                  <p:stCondLst>
                                    <p:cond delay="0"/>
                                  </p:stCondLst>
                                  <p:iterate>
                                    <p:tmAbs val="0"/>
                                  </p:iterate>
                                  <p:childTnLst>
                                    <p:set>
                                      <p:cBhvr>
                                        <p:cTn id="22" fill="hold"/>
                                        <p:tgtEl>
                                          <p:spTgt spid="185"/>
                                        </p:tgtEl>
                                        <p:attrNameLst>
                                          <p:attrName>style.visibility</p:attrName>
                                        </p:attrNameLst>
                                      </p:cBhvr>
                                      <p:to>
                                        <p:strVal val="visible"/>
                                      </p:to>
                                    </p:set>
                                    <p:animEffect transition="in" filter="dissolve">
                                      <p:cBhvr>
                                        <p:cTn id="23" dur="499"/>
                                        <p:tgtEl>
                                          <p:spTgt spid="185"/>
                                        </p:tgtEl>
                                      </p:cBhvr>
                                    </p:animEffect>
                                  </p:childTnLst>
                                </p:cTn>
                              </p:par>
                            </p:childTnLst>
                          </p:cTn>
                        </p:par>
                        <p:par>
                          <p:cTn id="24" fill="hold">
                            <p:stCondLst>
                              <p:cond delay="1499"/>
                            </p:stCondLst>
                            <p:childTnLst>
                              <p:par>
                                <p:cTn id="25" presetID="1" presetClass="entr" presetSubtype="0" fill="hold" grpId="6" nodeType="afterEffect">
                                  <p:stCondLst>
                                    <p:cond delay="0"/>
                                  </p:stCondLst>
                                  <p:iterate type="lt">
                                    <p:tmAbs val="100"/>
                                  </p:iterate>
                                  <p:childTnLst>
                                    <p:set>
                                      <p:cBhvr>
                                        <p:cTn id="26" fill="hold"/>
                                        <p:tgtEl>
                                          <p:spTgt spid="186"/>
                                        </p:tgtEl>
                                        <p:attrNameLst>
                                          <p:attrName>style.visibility</p:attrName>
                                        </p:attrNameLst>
                                      </p:cBhvr>
                                      <p:to>
                                        <p:strVal val="visible"/>
                                      </p:to>
                                    </p:set>
                                  </p:childTnLst>
                                </p:cTn>
                              </p:par>
                            </p:childTnLst>
                          </p:cTn>
                        </p:par>
                        <p:par>
                          <p:cTn id="27" fill="hold">
                            <p:stCondLst>
                              <p:cond delay="1599"/>
                            </p:stCondLst>
                            <p:childTnLst>
                              <p:par>
                                <p:cTn id="28" presetID="9" presetClass="entr" fill="hold" grpId="7" nodeType="afterEffect">
                                  <p:stCondLst>
                                    <p:cond delay="0"/>
                                  </p:stCondLst>
                                  <p:iterate>
                                    <p:tmAbs val="0"/>
                                  </p:iterate>
                                  <p:childTnLst>
                                    <p:set>
                                      <p:cBhvr>
                                        <p:cTn id="29" fill="hold"/>
                                        <p:tgtEl>
                                          <p:spTgt spid="187"/>
                                        </p:tgtEl>
                                        <p:attrNameLst>
                                          <p:attrName>style.visibility</p:attrName>
                                        </p:attrNameLst>
                                      </p:cBhvr>
                                      <p:to>
                                        <p:strVal val="visible"/>
                                      </p:to>
                                    </p:set>
                                    <p:animEffect transition="in" filter="dissolve">
                                      <p:cBhvr>
                                        <p:cTn id="30" dur="499"/>
                                        <p:tgtEl>
                                          <p:spTgt spid="187"/>
                                        </p:tgtEl>
                                      </p:cBhvr>
                                    </p:animEffect>
                                  </p:childTnLst>
                                </p:cTn>
                              </p:par>
                            </p:childTnLst>
                          </p:cTn>
                        </p:par>
                        <p:par>
                          <p:cTn id="31" fill="hold">
                            <p:stCondLst>
                              <p:cond delay="2098"/>
                            </p:stCondLst>
                            <p:childTnLst>
                              <p:par>
                                <p:cTn id="32" presetID="1" presetClass="entr" presetSubtype="0" fill="hold" grpId="8" nodeType="afterEffect">
                                  <p:stCondLst>
                                    <p:cond delay="0"/>
                                  </p:stCondLst>
                                  <p:iterate type="lt">
                                    <p:tmAbs val="100"/>
                                  </p:iterate>
                                  <p:childTnLst>
                                    <p:set>
                                      <p:cBhvr>
                                        <p:cTn id="33" fill="hold"/>
                                        <p:tgtEl>
                                          <p:spTgt spid="188"/>
                                        </p:tgtEl>
                                        <p:attrNameLst>
                                          <p:attrName>style.visibility</p:attrName>
                                        </p:attrNameLst>
                                      </p:cBhvr>
                                      <p:to>
                                        <p:strVal val="visible"/>
                                      </p:to>
                                    </p:set>
                                  </p:childTnLst>
                                </p:cTn>
                              </p:par>
                            </p:childTnLst>
                          </p:cTn>
                        </p:par>
                        <p:par>
                          <p:cTn id="34" fill="hold">
                            <p:stCondLst>
                              <p:cond delay="2198"/>
                            </p:stCondLst>
                            <p:childTnLst>
                              <p:par>
                                <p:cTn id="35" presetID="9" presetClass="entr" fill="hold" grpId="9" nodeType="afterEffect">
                                  <p:stCondLst>
                                    <p:cond delay="0"/>
                                  </p:stCondLst>
                                  <p:iterate>
                                    <p:tmAbs val="0"/>
                                  </p:iterate>
                                  <p:childTnLst>
                                    <p:set>
                                      <p:cBhvr>
                                        <p:cTn id="36" fill="hold"/>
                                        <p:tgtEl>
                                          <p:spTgt spid="189"/>
                                        </p:tgtEl>
                                        <p:attrNameLst>
                                          <p:attrName>style.visibility</p:attrName>
                                        </p:attrNameLst>
                                      </p:cBhvr>
                                      <p:to>
                                        <p:strVal val="visible"/>
                                      </p:to>
                                    </p:set>
                                    <p:animEffect transition="in" filter="dissolve">
                                      <p:cBhvr>
                                        <p:cTn id="37" dur="499"/>
                                        <p:tgtEl>
                                          <p:spTgt spid="189"/>
                                        </p:tgtEl>
                                      </p:cBhvr>
                                    </p:animEffect>
                                  </p:childTnLst>
                                </p:cTn>
                              </p:par>
                            </p:childTnLst>
                          </p:cTn>
                        </p:par>
                        <p:par>
                          <p:cTn id="38" fill="hold">
                            <p:stCondLst>
                              <p:cond delay="2697"/>
                            </p:stCondLst>
                            <p:childTnLst>
                              <p:par>
                                <p:cTn id="39" presetID="1" presetClass="entr" presetSubtype="0" fill="hold" grpId="10" nodeType="afterEffect">
                                  <p:stCondLst>
                                    <p:cond delay="0"/>
                                  </p:stCondLst>
                                  <p:iterate type="lt">
                                    <p:tmAbs val="100"/>
                                  </p:iterate>
                                  <p:childTnLst>
                                    <p:set>
                                      <p:cBhvr>
                                        <p:cTn id="40" fill="hold"/>
                                        <p:tgtEl>
                                          <p:spTgt spid="190"/>
                                        </p:tgtEl>
                                        <p:attrNameLst>
                                          <p:attrName>style.visibility</p:attrName>
                                        </p:attrNameLst>
                                      </p:cBhvr>
                                      <p:to>
                                        <p:strVal val="visible"/>
                                      </p:to>
                                    </p:set>
                                  </p:childTnLst>
                                </p:cTn>
                              </p:par>
                            </p:childTnLst>
                          </p:cTn>
                        </p:par>
                        <p:par>
                          <p:cTn id="41" fill="hold">
                            <p:stCondLst>
                              <p:cond delay="2797"/>
                            </p:stCondLst>
                            <p:childTnLst>
                              <p:par>
                                <p:cTn id="42" presetID="9" presetClass="entr" fill="hold" grpId="11" nodeType="afterEffect">
                                  <p:stCondLst>
                                    <p:cond delay="0"/>
                                  </p:stCondLst>
                                  <p:iterate>
                                    <p:tmAbs val="0"/>
                                  </p:iterate>
                                  <p:childTnLst>
                                    <p:set>
                                      <p:cBhvr>
                                        <p:cTn id="43" fill="hold"/>
                                        <p:tgtEl>
                                          <p:spTgt spid="191"/>
                                        </p:tgtEl>
                                        <p:attrNameLst>
                                          <p:attrName>style.visibility</p:attrName>
                                        </p:attrNameLst>
                                      </p:cBhvr>
                                      <p:to>
                                        <p:strVal val="visible"/>
                                      </p:to>
                                    </p:set>
                                    <p:animEffect transition="in" filter="dissolve">
                                      <p:cBhvr>
                                        <p:cTn id="44" dur="499"/>
                                        <p:tgtEl>
                                          <p:spTgt spid="191"/>
                                        </p:tgtEl>
                                      </p:cBhvr>
                                    </p:animEffect>
                                  </p:childTnLst>
                                </p:cTn>
                              </p:par>
                            </p:childTnLst>
                          </p:cTn>
                        </p:par>
                        <p:par>
                          <p:cTn id="45" fill="hold">
                            <p:stCondLst>
                              <p:cond delay="3296"/>
                            </p:stCondLst>
                            <p:childTnLst>
                              <p:par>
                                <p:cTn id="46" presetID="1" presetClass="entr" presetSubtype="0" fill="hold" grpId="12" nodeType="afterEffect">
                                  <p:stCondLst>
                                    <p:cond delay="0"/>
                                  </p:stCondLst>
                                  <p:iterate type="lt">
                                    <p:tmAbs val="100"/>
                                  </p:iterate>
                                  <p:childTnLst>
                                    <p:set>
                                      <p:cBhvr>
                                        <p:cTn id="47" fill="hold"/>
                                        <p:tgtEl>
                                          <p:spTgt spid="19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13" nodeType="clickEffect">
                                  <p:stCondLst>
                                    <p:cond delay="0"/>
                                  </p:stCondLst>
                                  <p:iterate>
                                    <p:tmAbs val="0"/>
                                  </p:iterate>
                                  <p:childTnLst>
                                    <p:animEffect transition="out" filter="wipe(left)">
                                      <p:cBhvr>
                                        <p:cTn id="51" dur="500" fill="hold"/>
                                        <p:tgtEl>
                                          <p:spTgt spid="183"/>
                                        </p:tgtEl>
                                      </p:cBhvr>
                                    </p:animEffect>
                                    <p:set>
                                      <p:cBhvr>
                                        <p:cTn id="52" fill="hold">
                                          <p:stCondLst>
                                            <p:cond delay="499"/>
                                          </p:stCondLst>
                                        </p:cTn>
                                        <p:tgtEl>
                                          <p:spTgt spid="183"/>
                                        </p:tgtEl>
                                        <p:attrNameLst>
                                          <p:attrName>style.visibility</p:attrName>
                                        </p:attrNameLst>
                                      </p:cBhvr>
                                      <p:to>
                                        <p:strVal val="hidden"/>
                                      </p:to>
                                    </p:set>
                                  </p:childTnLst>
                                </p:cTn>
                              </p:par>
                            </p:childTnLst>
                          </p:cTn>
                        </p:par>
                        <p:par>
                          <p:cTn id="53" fill="hold">
                            <p:stCondLst>
                              <p:cond delay="500"/>
                            </p:stCondLst>
                            <p:childTnLst>
                              <p:par>
                                <p:cTn id="54" presetID="1" presetClass="entr" presetSubtype="0" fill="hold" grpId="14" nodeType="afterEffect">
                                  <p:stCondLst>
                                    <p:cond delay="0"/>
                                  </p:stCondLst>
                                  <p:iterate type="lt">
                                    <p:tmAbs val="100"/>
                                  </p:iterate>
                                  <p:childTnLst>
                                    <p:set>
                                      <p:cBhvr>
                                        <p:cTn id="55" fill="hold"/>
                                        <p:tgtEl>
                                          <p:spTgt spid="20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15" nodeType="clickEffect">
                                  <p:stCondLst>
                                    <p:cond delay="0"/>
                                  </p:stCondLst>
                                  <p:iterate>
                                    <p:tmAbs val="0"/>
                                  </p:iterate>
                                  <p:childTnLst>
                                    <p:animEffect transition="out" filter="wipe(left)">
                                      <p:cBhvr>
                                        <p:cTn id="59" dur="1000" fill="hold"/>
                                        <p:tgtEl>
                                          <p:spTgt spid="204"/>
                                        </p:tgtEl>
                                      </p:cBhvr>
                                    </p:animEffect>
                                    <p:set>
                                      <p:cBhvr>
                                        <p:cTn id="60" fill="hold">
                                          <p:stCondLst>
                                            <p:cond delay="999"/>
                                          </p:stCondLst>
                                        </p:cTn>
                                        <p:tgtEl>
                                          <p:spTgt spid="204"/>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16" nodeType="afterEffect">
                                  <p:stCondLst>
                                    <p:cond delay="0"/>
                                  </p:stCondLst>
                                  <p:iterate type="lt">
                                    <p:tmAbs val="100"/>
                                  </p:iterate>
                                  <p:childTnLst>
                                    <p:set>
                                      <p:cBhvr>
                                        <p:cTn id="63" fill="hold"/>
                                        <p:tgtEl>
                                          <p:spTgt spid="20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9" presetClass="entr" fill="hold" grpId="17" nodeType="clickEffect">
                                  <p:stCondLst>
                                    <p:cond delay="0"/>
                                  </p:stCondLst>
                                  <p:iterate>
                                    <p:tmAbs val="0"/>
                                  </p:iterate>
                                  <p:childTnLst>
                                    <p:set>
                                      <p:cBhvr>
                                        <p:cTn id="67" fill="hold"/>
                                        <p:tgtEl>
                                          <p:spTgt spid="203"/>
                                        </p:tgtEl>
                                        <p:attrNameLst>
                                          <p:attrName>style.visibility</p:attrName>
                                        </p:attrNameLst>
                                      </p:cBhvr>
                                      <p:to>
                                        <p:strVal val="visible"/>
                                      </p:to>
                                    </p:set>
                                    <p:animEffect transition="in" filter="dissolve">
                                      <p:cBhvr>
                                        <p:cTn id="68" dur="499"/>
                                        <p:tgtEl>
                                          <p:spTgt spid="203"/>
                                        </p:tgtEl>
                                      </p:cBhvr>
                                    </p:animEffect>
                                  </p:childTnLst>
                                </p:cTn>
                              </p:par>
                            </p:childTnLst>
                          </p:cTn>
                        </p:par>
                        <p:par>
                          <p:cTn id="69" fill="hold">
                            <p:stCondLst>
                              <p:cond delay="499"/>
                            </p:stCondLst>
                            <p:childTnLst>
                              <p:par>
                                <p:cTn id="70" presetID="1" presetClass="entr" presetSubtype="0" fill="hold" grpId="18" nodeType="afterEffect">
                                  <p:stCondLst>
                                    <p:cond delay="0"/>
                                  </p:stCondLst>
                                  <p:iterate type="lt">
                                    <p:tmAbs val="100"/>
                                  </p:iterate>
                                  <p:childTnLst>
                                    <p:set>
                                      <p:cBhvr>
                                        <p:cTn id="71" fill="hold"/>
                                        <p:tgtEl>
                                          <p:spTgt spid="20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9" presetClass="entr" fill="hold" grpId="19" nodeType="clickEffect">
                                  <p:stCondLst>
                                    <p:cond delay="0"/>
                                  </p:stCondLst>
                                  <p:iterate>
                                    <p:tmAbs val="0"/>
                                  </p:iterate>
                                  <p:childTnLst>
                                    <p:set>
                                      <p:cBhvr>
                                        <p:cTn id="75" fill="hold"/>
                                        <p:tgtEl>
                                          <p:spTgt spid="198"/>
                                        </p:tgtEl>
                                        <p:attrNameLst>
                                          <p:attrName>style.visibility</p:attrName>
                                        </p:attrNameLst>
                                      </p:cBhvr>
                                      <p:to>
                                        <p:strVal val="visible"/>
                                      </p:to>
                                    </p:set>
                                    <p:animEffect transition="in" filter="dissolve">
                                      <p:cBhvr>
                                        <p:cTn id="76" dur="499"/>
                                        <p:tgtEl>
                                          <p:spTgt spid="198"/>
                                        </p:tgtEl>
                                      </p:cBhvr>
                                    </p:animEffect>
                                  </p:childTnLst>
                                </p:cTn>
                              </p:par>
                            </p:childTnLst>
                          </p:cTn>
                        </p:par>
                        <p:par>
                          <p:cTn id="77" fill="hold">
                            <p:stCondLst>
                              <p:cond delay="499"/>
                            </p:stCondLst>
                            <p:childTnLst>
                              <p:par>
                                <p:cTn id="78" presetID="9" presetClass="entr" fill="hold" grpId="20" nodeType="afterEffect">
                                  <p:stCondLst>
                                    <p:cond delay="0"/>
                                  </p:stCondLst>
                                  <p:iterate>
                                    <p:tmAbs val="0"/>
                                  </p:iterate>
                                  <p:childTnLst>
                                    <p:set>
                                      <p:cBhvr>
                                        <p:cTn id="79" fill="hold"/>
                                        <p:tgtEl>
                                          <p:spTgt spid="195"/>
                                        </p:tgtEl>
                                        <p:attrNameLst>
                                          <p:attrName>style.visibility</p:attrName>
                                        </p:attrNameLst>
                                      </p:cBhvr>
                                      <p:to>
                                        <p:strVal val="visible"/>
                                      </p:to>
                                    </p:set>
                                    <p:animEffect transition="in" filter="dissolve">
                                      <p:cBhvr>
                                        <p:cTn id="80" dur="499"/>
                                        <p:tgtEl>
                                          <p:spTgt spid="195"/>
                                        </p:tgtEl>
                                      </p:cBhvr>
                                    </p:animEffect>
                                  </p:childTnLst>
                                </p:cTn>
                              </p:par>
                            </p:childTnLst>
                          </p:cTn>
                        </p:par>
                        <p:par>
                          <p:cTn id="81" fill="hold">
                            <p:stCondLst>
                              <p:cond delay="998"/>
                            </p:stCondLst>
                            <p:childTnLst>
                              <p:par>
                                <p:cTn id="82" presetID="9" presetClass="entr" fill="hold" grpId="21" nodeType="afterEffect">
                                  <p:stCondLst>
                                    <p:cond delay="0"/>
                                  </p:stCondLst>
                                  <p:iterate>
                                    <p:tmAbs val="0"/>
                                  </p:iterate>
                                  <p:childTnLst>
                                    <p:set>
                                      <p:cBhvr>
                                        <p:cTn id="83" fill="hold"/>
                                        <p:tgtEl>
                                          <p:spTgt spid="197"/>
                                        </p:tgtEl>
                                        <p:attrNameLst>
                                          <p:attrName>style.visibility</p:attrName>
                                        </p:attrNameLst>
                                      </p:cBhvr>
                                      <p:to>
                                        <p:strVal val="visible"/>
                                      </p:to>
                                    </p:set>
                                    <p:animEffect transition="in" filter="dissolve">
                                      <p:cBhvr>
                                        <p:cTn id="84" dur="499"/>
                                        <p:tgtEl>
                                          <p:spTgt spid="197"/>
                                        </p:tgtEl>
                                      </p:cBhvr>
                                    </p:animEffect>
                                  </p:childTnLst>
                                </p:cTn>
                              </p:par>
                            </p:childTnLst>
                          </p:cTn>
                        </p:par>
                        <p:par>
                          <p:cTn id="85" fill="hold">
                            <p:stCondLst>
                              <p:cond delay="1497"/>
                            </p:stCondLst>
                            <p:childTnLst>
                              <p:par>
                                <p:cTn id="86" presetID="9" presetClass="entr" fill="hold" grpId="22" nodeType="afterEffect">
                                  <p:stCondLst>
                                    <p:cond delay="0"/>
                                  </p:stCondLst>
                                  <p:iterate>
                                    <p:tmAbs val="0"/>
                                  </p:iterate>
                                  <p:childTnLst>
                                    <p:set>
                                      <p:cBhvr>
                                        <p:cTn id="87" fill="hold"/>
                                        <p:tgtEl>
                                          <p:spTgt spid="193"/>
                                        </p:tgtEl>
                                        <p:attrNameLst>
                                          <p:attrName>style.visibility</p:attrName>
                                        </p:attrNameLst>
                                      </p:cBhvr>
                                      <p:to>
                                        <p:strVal val="visible"/>
                                      </p:to>
                                    </p:set>
                                    <p:animEffect transition="in" filter="dissolve">
                                      <p:cBhvr>
                                        <p:cTn id="88" dur="499"/>
                                        <p:tgtEl>
                                          <p:spTgt spid="193"/>
                                        </p:tgtEl>
                                      </p:cBhvr>
                                    </p:animEffect>
                                  </p:childTnLst>
                                </p:cTn>
                              </p:par>
                            </p:childTnLst>
                          </p:cTn>
                        </p:par>
                        <p:par>
                          <p:cTn id="89" fill="hold">
                            <p:stCondLst>
                              <p:cond delay="1996"/>
                            </p:stCondLst>
                            <p:childTnLst>
                              <p:par>
                                <p:cTn id="90" presetID="9" presetClass="entr" fill="hold" grpId="23" nodeType="afterEffect">
                                  <p:stCondLst>
                                    <p:cond delay="0"/>
                                  </p:stCondLst>
                                  <p:iterate>
                                    <p:tmAbs val="0"/>
                                  </p:iterate>
                                  <p:childTnLst>
                                    <p:set>
                                      <p:cBhvr>
                                        <p:cTn id="91" fill="hold"/>
                                        <p:tgtEl>
                                          <p:spTgt spid="196"/>
                                        </p:tgtEl>
                                        <p:attrNameLst>
                                          <p:attrName>style.visibility</p:attrName>
                                        </p:attrNameLst>
                                      </p:cBhvr>
                                      <p:to>
                                        <p:strVal val="visible"/>
                                      </p:to>
                                    </p:set>
                                    <p:animEffect transition="in" filter="dissolve">
                                      <p:cBhvr>
                                        <p:cTn id="92" dur="499"/>
                                        <p:tgtEl>
                                          <p:spTgt spid="196"/>
                                        </p:tgtEl>
                                      </p:cBhvr>
                                    </p:animEffect>
                                  </p:childTnLst>
                                </p:cTn>
                              </p:par>
                            </p:childTnLst>
                          </p:cTn>
                        </p:par>
                        <p:par>
                          <p:cTn id="93" fill="hold">
                            <p:stCondLst>
                              <p:cond delay="2495"/>
                            </p:stCondLst>
                            <p:childTnLst>
                              <p:par>
                                <p:cTn id="94" presetID="9" presetClass="entr" fill="hold" grpId="24" nodeType="afterEffect">
                                  <p:stCondLst>
                                    <p:cond delay="0"/>
                                  </p:stCondLst>
                                  <p:iterate>
                                    <p:tmAbs val="0"/>
                                  </p:iterate>
                                  <p:childTnLst>
                                    <p:set>
                                      <p:cBhvr>
                                        <p:cTn id="95" fill="hold"/>
                                        <p:tgtEl>
                                          <p:spTgt spid="202"/>
                                        </p:tgtEl>
                                        <p:attrNameLst>
                                          <p:attrName>style.visibility</p:attrName>
                                        </p:attrNameLst>
                                      </p:cBhvr>
                                      <p:to>
                                        <p:strVal val="visible"/>
                                      </p:to>
                                    </p:set>
                                    <p:animEffect transition="in" filter="dissolve">
                                      <p:cBhvr>
                                        <p:cTn id="96" dur="499"/>
                                        <p:tgtEl>
                                          <p:spTgt spid="202"/>
                                        </p:tgtEl>
                                      </p:cBhvr>
                                    </p:animEffect>
                                  </p:childTnLst>
                                </p:cTn>
                              </p:par>
                            </p:childTnLst>
                          </p:cTn>
                        </p:par>
                        <p:par>
                          <p:cTn id="97" fill="hold">
                            <p:stCondLst>
                              <p:cond delay="2994"/>
                            </p:stCondLst>
                            <p:childTnLst>
                              <p:par>
                                <p:cTn id="98" presetID="9" presetClass="entr" fill="hold" grpId="25" nodeType="afterEffect">
                                  <p:stCondLst>
                                    <p:cond delay="0"/>
                                  </p:stCondLst>
                                  <p:iterate>
                                    <p:tmAbs val="0"/>
                                  </p:iterate>
                                  <p:childTnLst>
                                    <p:set>
                                      <p:cBhvr>
                                        <p:cTn id="99" fill="hold"/>
                                        <p:tgtEl>
                                          <p:spTgt spid="194"/>
                                        </p:tgtEl>
                                        <p:attrNameLst>
                                          <p:attrName>style.visibility</p:attrName>
                                        </p:attrNameLst>
                                      </p:cBhvr>
                                      <p:to>
                                        <p:strVal val="visible"/>
                                      </p:to>
                                    </p:set>
                                    <p:animEffect transition="in" filter="dissolve">
                                      <p:cBhvr>
                                        <p:cTn id="100" dur="499"/>
                                        <p:tgtEl>
                                          <p:spTgt spid="194"/>
                                        </p:tgtEl>
                                      </p:cBhvr>
                                    </p:animEffect>
                                  </p:childTnLst>
                                </p:cTn>
                              </p:par>
                            </p:childTnLst>
                          </p:cTn>
                        </p:par>
                        <p:par>
                          <p:cTn id="101" fill="hold">
                            <p:stCondLst>
                              <p:cond delay="3493"/>
                            </p:stCondLst>
                            <p:childTnLst>
                              <p:par>
                                <p:cTn id="102" presetID="9" presetClass="entr" fill="hold" grpId="26" nodeType="afterEffect">
                                  <p:stCondLst>
                                    <p:cond delay="0"/>
                                  </p:stCondLst>
                                  <p:iterate>
                                    <p:tmAbs val="0"/>
                                  </p:iterate>
                                  <p:childTnLst>
                                    <p:set>
                                      <p:cBhvr>
                                        <p:cTn id="103" fill="hold"/>
                                        <p:tgtEl>
                                          <p:spTgt spid="200"/>
                                        </p:tgtEl>
                                        <p:attrNameLst>
                                          <p:attrName>style.visibility</p:attrName>
                                        </p:attrNameLst>
                                      </p:cBhvr>
                                      <p:to>
                                        <p:strVal val="visible"/>
                                      </p:to>
                                    </p:set>
                                    <p:animEffect transition="in" filter="dissolve">
                                      <p:cBhvr>
                                        <p:cTn id="104" dur="499"/>
                                        <p:tgtEl>
                                          <p:spTgt spid="200"/>
                                        </p:tgtEl>
                                      </p:cBhvr>
                                    </p:animEffect>
                                  </p:childTnLst>
                                </p:cTn>
                              </p:par>
                            </p:childTnLst>
                          </p:cTn>
                        </p:par>
                        <p:par>
                          <p:cTn id="105" fill="hold">
                            <p:stCondLst>
                              <p:cond delay="3992"/>
                            </p:stCondLst>
                            <p:childTnLst>
                              <p:par>
                                <p:cTn id="106" presetID="9" presetClass="entr" fill="hold" grpId="27" nodeType="afterEffect">
                                  <p:stCondLst>
                                    <p:cond delay="0"/>
                                  </p:stCondLst>
                                  <p:iterate>
                                    <p:tmAbs val="0"/>
                                  </p:iterate>
                                  <p:childTnLst>
                                    <p:set>
                                      <p:cBhvr>
                                        <p:cTn id="107" fill="hold"/>
                                        <p:tgtEl>
                                          <p:spTgt spid="199"/>
                                        </p:tgtEl>
                                        <p:attrNameLst>
                                          <p:attrName>style.visibility</p:attrName>
                                        </p:attrNameLst>
                                      </p:cBhvr>
                                      <p:to>
                                        <p:strVal val="visible"/>
                                      </p:to>
                                    </p:set>
                                    <p:animEffect transition="in" filter="dissolve">
                                      <p:cBhvr>
                                        <p:cTn id="108" dur="499"/>
                                        <p:tgtEl>
                                          <p:spTgt spid="19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xit" presetSubtype="8" fill="hold" grpId="28" nodeType="clickEffect">
                                  <p:stCondLst>
                                    <p:cond delay="0"/>
                                  </p:stCondLst>
                                  <p:iterate>
                                    <p:tmAbs val="0"/>
                                  </p:iterate>
                                  <p:childTnLst>
                                    <p:animEffect transition="out" filter="wipe(left)">
                                      <p:cBhvr>
                                        <p:cTn id="112" dur="1000" fill="hold"/>
                                        <p:tgtEl>
                                          <p:spTgt spid="205"/>
                                        </p:tgtEl>
                                      </p:cBhvr>
                                    </p:animEffect>
                                    <p:set>
                                      <p:cBhvr>
                                        <p:cTn id="113" fill="hold">
                                          <p:stCondLst>
                                            <p:cond delay="999"/>
                                          </p:stCondLst>
                                        </p:cTn>
                                        <p:tgtEl>
                                          <p:spTgt spid="205"/>
                                        </p:tgtEl>
                                        <p:attrNameLst>
                                          <p:attrName>style.visibility</p:attrName>
                                        </p:attrNameLst>
                                      </p:cBhvr>
                                      <p:to>
                                        <p:strVal val="hidden"/>
                                      </p:to>
                                    </p:set>
                                  </p:childTnLst>
                                </p:cTn>
                              </p:par>
                            </p:childTnLst>
                          </p:cTn>
                        </p:par>
                        <p:par>
                          <p:cTn id="114" fill="hold">
                            <p:stCondLst>
                              <p:cond delay="1000"/>
                            </p:stCondLst>
                            <p:childTnLst>
                              <p:par>
                                <p:cTn id="115" presetID="1" presetClass="entr" presetSubtype="0" fill="hold" grpId="29" nodeType="afterEffect">
                                  <p:stCondLst>
                                    <p:cond delay="0"/>
                                  </p:stCondLst>
                                  <p:iterate type="lt">
                                    <p:tmAbs val="100"/>
                                  </p:iterate>
                                  <p:childTnLst>
                                    <p:set>
                                      <p:cBhvr>
                                        <p:cTn id="116"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2" grpId="2" animBg="1" advAuto="0"/>
      <p:bldP spid="183" grpId="3" animBg="1" advAuto="0"/>
      <p:bldP spid="183" grpId="13" animBg="1" advAuto="0"/>
      <p:bldP spid="184" grpId="4" animBg="1" advAuto="0"/>
      <p:bldP spid="185" grpId="5" animBg="1" advAuto="0"/>
      <p:bldP spid="186" grpId="6" animBg="1" advAuto="0"/>
      <p:bldP spid="187" grpId="7" animBg="1" advAuto="0"/>
      <p:bldP spid="188" grpId="8" animBg="1" advAuto="0"/>
      <p:bldP spid="189" grpId="9" animBg="1" advAuto="0"/>
      <p:bldP spid="190" grpId="10" animBg="1" advAuto="0"/>
      <p:bldP spid="191" grpId="11" animBg="1" advAuto="0"/>
      <p:bldP spid="192" grpId="12" animBg="1" advAuto="0"/>
      <p:bldP spid="193" grpId="22" animBg="1" advAuto="0"/>
      <p:bldP spid="194" grpId="25" animBg="1" advAuto="0"/>
      <p:bldP spid="195" grpId="20" animBg="1" advAuto="0"/>
      <p:bldP spid="196" grpId="23" animBg="1" advAuto="0"/>
      <p:bldP spid="197" grpId="21" animBg="1" advAuto="0"/>
      <p:bldP spid="198" grpId="19" animBg="1" advAuto="0"/>
      <p:bldP spid="199" grpId="27" animBg="1" advAuto="0"/>
      <p:bldP spid="200" grpId="26" animBg="1" advAuto="0"/>
      <p:bldP spid="201" grpId="18" animBg="1" advAuto="0"/>
      <p:bldP spid="202" grpId="24" animBg="1" advAuto="0"/>
      <p:bldP spid="203" grpId="17" animBg="1" advAuto="0"/>
      <p:bldP spid="204" grpId="14" animBg="1" advAuto="0"/>
      <p:bldP spid="204" grpId="15" animBg="1" advAuto="0"/>
      <p:bldP spid="205" grpId="16" animBg="1" advAuto="0"/>
      <p:bldP spid="205" grpId="28" animBg="1" advAuto="0"/>
      <p:bldP spid="206" grpId="29"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09"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10" name="Training"/>
          <p:cNvSpPr txBox="1"/>
          <p:nvPr/>
        </p:nvSpPr>
        <p:spPr>
          <a:xfrm>
            <a:off x="11264661" y="6345039"/>
            <a:ext cx="185467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훈 련</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3042</TotalTime>
  <Words>621</Words>
  <Application>Microsoft Office PowerPoint</Application>
  <PresentationFormat>사용자 지정</PresentationFormat>
  <Paragraphs>78</Paragraphs>
  <Slides>17</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17</vt:i4>
      </vt:variant>
    </vt:vector>
  </HeadingPairs>
  <TitlesOfParts>
    <vt:vector size="21" baseType="lpstr">
      <vt:lpstr>Helvetica Neue</vt:lpstr>
      <vt:lpstr>Helvetica Neue Light</vt:lpstr>
      <vt:lpstr>Helvetica Neue Medium</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구 현선</cp:lastModifiedBy>
  <cp:revision>24</cp:revision>
  <dcterms:modified xsi:type="dcterms:W3CDTF">2020-05-23T13:16:17Z</dcterms:modified>
</cp:coreProperties>
</file>