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3" d="100"/>
          <a:sy n="53" d="100"/>
        </p:scale>
        <p:origin x="714" y="3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778000" y="2298700"/>
            <a:ext cx="20828000" cy="4648200"/>
          </a:xfrm>
          <a:prstGeom prst="rect">
            <a:avLst/>
          </a:prstGeom>
        </p:spPr>
        <p:txBody>
          <a:bodyPr anchor="b"/>
          <a:lstStyle/>
          <a:p>
            <a:r>
              <a:t>标题文本</a:t>
            </a:r>
          </a:p>
        </p:txBody>
      </p:sp>
      <p:sp>
        <p:nvSpPr>
          <p:cNvPr id="12" name="正文级别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在此键入引文。”"/>
          <p:cNvSpPr txBox="1">
            <a:spLocks noGrp="1"/>
          </p:cNvSpPr>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0" y="0"/>
            <a:ext cx="24384000" cy="13716000"/>
          </a:xfrm>
          <a:prstGeom prst="rect">
            <a:avLst/>
          </a:prstGeom>
        </p:spPr>
        <p:txBody>
          <a:bodyPr lIns="91439" tIns="45719" rIns="91439" bIns="45719" anchor="t">
            <a:noAutofit/>
          </a:bodyPr>
          <a:lstStyle/>
          <a:p>
            <a:endParaRPr dirty="0"/>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dirty="0"/>
          </a:p>
        </p:txBody>
      </p:sp>
      <p:sp>
        <p:nvSpPr>
          <p:cNvPr id="21" name="标题文本"/>
          <p:cNvSpPr txBox="1">
            <a:spLocks noGrp="1"/>
          </p:cNvSpPr>
          <p:nvPr>
            <p:ph type="title"/>
          </p:nvPr>
        </p:nvSpPr>
        <p:spPr>
          <a:xfrm>
            <a:off x="635000" y="9512300"/>
            <a:ext cx="23114000" cy="2006600"/>
          </a:xfrm>
          <a:prstGeom prst="rect">
            <a:avLst/>
          </a:prstGeom>
        </p:spPr>
        <p:txBody>
          <a:bodyPr anchor="b"/>
          <a:lstStyle/>
          <a:p>
            <a:r>
              <a:t>标题文本</a:t>
            </a:r>
          </a:p>
        </p:txBody>
      </p:sp>
      <p:sp>
        <p:nvSpPr>
          <p:cNvPr id="22" name="正文级别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778000" y="4533900"/>
            <a:ext cx="20828000" cy="46482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dirty="0"/>
          </a:p>
        </p:txBody>
      </p:sp>
      <p:sp>
        <p:nvSpPr>
          <p:cNvPr id="39" name="标题文本"/>
          <p:cNvSpPr txBox="1">
            <a:spLocks noGrp="1"/>
          </p:cNvSpPr>
          <p:nvPr>
            <p:ph type="title"/>
          </p:nvPr>
        </p:nvSpPr>
        <p:spPr>
          <a:xfrm>
            <a:off x="1651000" y="952500"/>
            <a:ext cx="10223500" cy="5549900"/>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dirty="0"/>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dirty="0"/>
          </a:p>
        </p:txBody>
      </p:sp>
      <p:sp>
        <p:nvSpPr>
          <p:cNvPr id="84" name="图像"/>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dirty="0"/>
          </a:p>
        </p:txBody>
      </p:sp>
      <p:sp>
        <p:nvSpPr>
          <p:cNvPr id="85" name="图像"/>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dirty="0"/>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grpSp>
        <p:nvGrpSpPr>
          <p:cNvPr id="122" name="How to Become A GEIO Pilot？…"/>
          <p:cNvGrpSpPr/>
          <p:nvPr/>
        </p:nvGrpSpPr>
        <p:grpSpPr>
          <a:xfrm>
            <a:off x="8788439" y="8351235"/>
            <a:ext cx="13617408" cy="4066317"/>
            <a:chOff x="-6350" y="197682"/>
            <a:chExt cx="13617407" cy="4066316"/>
          </a:xfrm>
        </p:grpSpPr>
        <p:sp>
          <p:nvSpPr>
            <p:cNvPr id="121" name="How to Become A GEIO Pilot？…"/>
            <p:cNvSpPr txBox="1"/>
            <p:nvPr/>
          </p:nvSpPr>
          <p:spPr>
            <a:xfrm>
              <a:off x="101600" y="197682"/>
              <a:ext cx="13401507" cy="3820340"/>
            </a:xfrm>
            <a:prstGeom prst="rect">
              <a:avLst/>
            </a:prstGeom>
            <a:solidFill>
              <a:srgbClr val="2F4A89"/>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nSpc>
                  <a:spcPct val="120000"/>
                </a:lnSpc>
                <a:defRPr sz="6000">
                  <a:solidFill>
                    <a:srgbClr val="FFFFFF"/>
                  </a:solidFill>
                </a:defRPr>
              </a:pPr>
              <a:endParaRPr dirty="0"/>
            </a:p>
            <a:p>
              <a:pPr>
                <a:lnSpc>
                  <a:spcPct val="120000"/>
                </a:lnSpc>
                <a:defRPr sz="6500">
                  <a:solidFill>
                    <a:srgbClr val="FFFFFF"/>
                  </a:solidFill>
                </a:defRPr>
              </a:pPr>
              <a:r>
                <a:rPr dirty="0"/>
                <a:t>GEIO </a:t>
              </a:r>
              <a:r>
                <a:rPr lang="ko-KR" altLang="en-US" dirty="0"/>
                <a:t>파일럿이 되는 방법</a:t>
              </a:r>
              <a:endParaRPr dirty="0"/>
            </a:p>
            <a:p>
              <a:pPr>
                <a:lnSpc>
                  <a:spcPct val="120000"/>
                </a:lnSpc>
                <a:defRPr sz="4000">
                  <a:solidFill>
                    <a:srgbClr val="FFFFFF"/>
                  </a:solidFill>
                </a:defRPr>
              </a:pPr>
              <a:r>
                <a:rPr dirty="0"/>
                <a:t>Lesson 1: </a:t>
              </a:r>
              <a:r>
                <a:rPr lang="ko-KR" altLang="en-US" dirty="0"/>
                <a:t>훈련캠프 입소</a:t>
              </a:r>
              <a:r>
                <a:rPr lang="en-US" altLang="ko-KR" dirty="0"/>
                <a:t>.</a:t>
              </a:r>
            </a:p>
            <a:p>
              <a:pPr>
                <a:lnSpc>
                  <a:spcPct val="120000"/>
                </a:lnSpc>
                <a:defRPr sz="4000">
                  <a:solidFill>
                    <a:srgbClr val="FFFFFF"/>
                  </a:solidFill>
                </a:defRPr>
              </a:pPr>
              <a:endParaRPr dirty="0"/>
            </a:p>
          </p:txBody>
        </p:sp>
        <p:pic>
          <p:nvPicPr>
            <p:cNvPr id="120" name="How to Become A GEIO Pilot？…" descr="How to Become A GEIO Pilot？…"/>
            <p:cNvPicPr>
              <a:picLocks/>
            </p:cNvPicPr>
            <p:nvPr/>
          </p:nvPicPr>
          <p:blipFill>
            <a:blip r:embed="rId3"/>
            <a:stretch>
              <a:fillRect/>
            </a:stretch>
          </p:blipFill>
          <p:spPr>
            <a:xfrm>
              <a:off x="-6350" y="197682"/>
              <a:ext cx="13617407" cy="4066316"/>
            </a:xfrm>
            <a:prstGeom prst="rect">
              <a:avLst/>
            </a:prstGeom>
            <a:effectLst/>
          </p:spPr>
        </p:pic>
      </p:grpSp>
    </p:spTree>
  </p:cSld>
  <p:clrMapOvr>
    <a:masterClrMapping/>
  </p:clrMapOvr>
  <p:transition spd="med" advClick="0" advTm="0"/>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2000"/>
                                        <p:tgtEl>
                                          <p:spTgt spid="122"/>
                                        </p:tgtEl>
                                      </p:cBhvr>
                                    </p:animEffect>
                                    <p:anim calcmode="lin" valueType="num">
                                      <p:cBhvr>
                                        <p:cTn id="8" dur="2000" fill="hold"/>
                                        <p:tgtEl>
                                          <p:spTgt spid="122"/>
                                        </p:tgtEl>
                                        <p:attrNameLst>
                                          <p:attrName>ppt_x</p:attrName>
                                        </p:attrNameLst>
                                      </p:cBhvr>
                                      <p:tavLst>
                                        <p:tav tm="0">
                                          <p:val>
                                            <p:strVal val="#ppt_x"/>
                                          </p:val>
                                        </p:tav>
                                        <p:tav tm="100000">
                                          <p:val>
                                            <p:strVal val="#ppt_x"/>
                                          </p:val>
                                        </p:tav>
                                      </p:tavLst>
                                    </p:anim>
                                    <p:anim calcmode="lin" valueType="num">
                                      <p:cBhvr>
                                        <p:cTn id="9" dur="2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34"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235" name="Training"/>
          <p:cNvSpPr txBox="1"/>
          <p:nvPr/>
        </p:nvSpPr>
        <p:spPr>
          <a:xfrm>
            <a:off x="11264663" y="6345039"/>
            <a:ext cx="1854674"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rPr lang="ko-KR" altLang="en-US" dirty="0"/>
              <a:t>훈 </a:t>
            </a:r>
            <a:r>
              <a:rPr lang="ko-KR" altLang="en-US" dirty="0" err="1"/>
              <a:t>련</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38" name="IMG_4119.PNG" descr="IMG_4119.PNG"/>
          <p:cNvPicPr>
            <a:picLocks noChangeAspect="1"/>
          </p:cNvPicPr>
          <p:nvPr/>
        </p:nvPicPr>
        <p:blipFill>
          <a:blip r:embed="rId3"/>
          <a:stretch>
            <a:fillRect/>
          </a:stretch>
        </p:blipFill>
        <p:spPr>
          <a:xfrm>
            <a:off x="5966802" y="2333679"/>
            <a:ext cx="12450396" cy="6626523"/>
          </a:xfrm>
          <a:prstGeom prst="rect">
            <a:avLst/>
          </a:prstGeom>
          <a:ln w="12700">
            <a:miter lim="400000"/>
          </a:ln>
        </p:spPr>
      </p:pic>
      <p:pic>
        <p:nvPicPr>
          <p:cNvPr id="239" name="色彩主角 4.png" descr="色彩主角 4.png"/>
          <p:cNvPicPr>
            <a:picLocks noChangeAspect="1"/>
          </p:cNvPicPr>
          <p:nvPr/>
        </p:nvPicPr>
        <p:blipFill>
          <a:blip r:embed="rId4"/>
          <a:stretch>
            <a:fillRect/>
          </a:stretch>
        </p:blipFill>
        <p:spPr>
          <a:xfrm>
            <a:off x="17375714" y="2480522"/>
            <a:ext cx="6767211" cy="13716001"/>
          </a:xfrm>
          <a:prstGeom prst="rect">
            <a:avLst/>
          </a:prstGeom>
          <a:ln w="12700">
            <a:miter lim="400000"/>
          </a:ln>
        </p:spPr>
      </p:pic>
      <p:pic>
        <p:nvPicPr>
          <p:cNvPr id="240" name="V朘R$~3LVOWC{SUC4.png" descr="V朘R$~3LVOWC{SUC4.png"/>
          <p:cNvPicPr>
            <a:picLocks noChangeAspect="1"/>
          </p:cNvPicPr>
          <p:nvPr/>
        </p:nvPicPr>
        <p:blipFill>
          <a:blip r:embed="rId5"/>
          <a:stretch>
            <a:fillRect/>
          </a:stretch>
        </p:blipFill>
        <p:spPr>
          <a:xfrm>
            <a:off x="0" y="9377048"/>
            <a:ext cx="24384001" cy="4432301"/>
          </a:xfrm>
          <a:prstGeom prst="rect">
            <a:avLst/>
          </a:prstGeom>
          <a:ln w="12700">
            <a:miter lim="400000"/>
          </a:ln>
        </p:spPr>
      </p:pic>
      <p:sp>
        <p:nvSpPr>
          <p:cNvPr id="241" name="矩形"/>
          <p:cNvSpPr/>
          <p:nvPr/>
        </p:nvSpPr>
        <p:spPr>
          <a:xfrm>
            <a:off x="8287237" y="3533604"/>
            <a:ext cx="3514409" cy="749301"/>
          </a:xfrm>
          <a:prstGeom prst="rect">
            <a:avLst/>
          </a:prstGeom>
          <a:ln w="63500">
            <a:solidFill>
              <a:srgbClr val="0433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42" name="Task 1: Programme the button. When button is pressed, GEIO…"/>
          <p:cNvSpPr txBox="1"/>
          <p:nvPr/>
        </p:nvSpPr>
        <p:spPr>
          <a:xfrm>
            <a:off x="2555618" y="10674186"/>
            <a:ext cx="18203701"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연습</a:t>
            </a:r>
            <a:r>
              <a:rPr dirty="0"/>
              <a:t> 1: </a:t>
            </a:r>
            <a:r>
              <a:rPr lang="ko-KR" altLang="en-US" dirty="0"/>
              <a:t>버튼을 프로그램 해보자</a:t>
            </a:r>
            <a:r>
              <a:rPr lang="en-US" altLang="ko-KR" dirty="0"/>
              <a:t>. </a:t>
            </a:r>
          </a:p>
          <a:p>
            <a:pPr>
              <a:lnSpc>
                <a:spcPct val="150000"/>
              </a:lnSpc>
              <a:defRPr sz="4000">
                <a:solidFill>
                  <a:srgbClr val="41CAD0"/>
                </a:solidFill>
              </a:defRPr>
            </a:pPr>
            <a:r>
              <a:rPr lang="ko-KR" altLang="en-US" dirty="0"/>
              <a:t>버튼을 눌렀을 때</a:t>
            </a:r>
            <a:r>
              <a:rPr lang="en-US" altLang="ko-KR" dirty="0"/>
              <a:t>, GEIO</a:t>
            </a:r>
            <a:r>
              <a:rPr lang="ko-KR" altLang="en-US" dirty="0"/>
              <a:t>는 각각 </a:t>
            </a:r>
            <a:r>
              <a:rPr lang="en-US" altLang="ko-KR" dirty="0"/>
              <a:t>1, 5, 10</a:t>
            </a:r>
            <a:r>
              <a:rPr lang="ko-KR" altLang="en-US" dirty="0"/>
              <a:t>의 속도로 </a:t>
            </a:r>
            <a:r>
              <a:rPr lang="en-US" altLang="ko-KR" dirty="0"/>
              <a:t>3</a:t>
            </a:r>
            <a:r>
              <a:rPr lang="ko-KR" altLang="en-US" dirty="0"/>
              <a:t>초 동안 앞으로 이동해야 해</a:t>
            </a:r>
            <a:r>
              <a:rPr lang="en-US" altLang="ko-KR" dirty="0"/>
              <a:t>. </a:t>
            </a:r>
            <a:r>
              <a:rPr dirty="0"/>
              <a:t> </a:t>
            </a:r>
          </a:p>
        </p:txBody>
      </p:sp>
      <p:sp>
        <p:nvSpPr>
          <p:cNvPr id="243" name="To do this, we should first find the proper code."/>
          <p:cNvSpPr txBox="1"/>
          <p:nvPr/>
        </p:nvSpPr>
        <p:spPr>
          <a:xfrm>
            <a:off x="5118528" y="11428967"/>
            <a:ext cx="12016110"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이동을 하기위해서는 먼저 알맞은 코드를 찾아야해</a:t>
            </a:r>
            <a:r>
              <a:rPr lang="en-US" altLang="ko-KR" dirty="0"/>
              <a:t>.</a:t>
            </a:r>
            <a:r>
              <a:rPr lang="ko-KR" altLang="en-US" dirty="0"/>
              <a:t>  </a:t>
            </a:r>
            <a:endParaRPr dirty="0"/>
          </a:p>
        </p:txBody>
      </p:sp>
      <p:sp>
        <p:nvSpPr>
          <p:cNvPr id="244" name="Drag and drop this code to attach it to “When button pressed”."/>
          <p:cNvSpPr txBox="1"/>
          <p:nvPr/>
        </p:nvSpPr>
        <p:spPr>
          <a:xfrm>
            <a:off x="4877452" y="11463009"/>
            <a:ext cx="12016110"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코드를 드래그해서 </a:t>
            </a:r>
            <a:r>
              <a:rPr lang="en-US" altLang="ko-KR" dirty="0"/>
              <a:t>“</a:t>
            </a:r>
            <a:r>
              <a:rPr lang="ko-KR" altLang="en-US" dirty="0"/>
              <a:t>버튼을 누를 때</a:t>
            </a:r>
            <a:r>
              <a:rPr lang="en-US" altLang="ko-KR" dirty="0"/>
              <a:t>”</a:t>
            </a:r>
            <a:r>
              <a:rPr lang="ko-KR" altLang="en-US" dirty="0"/>
              <a:t> 로 가져가 보자</a:t>
            </a:r>
            <a:r>
              <a:rPr lang="en-US" altLang="ko-KR" dirty="0"/>
              <a:t>.</a:t>
            </a:r>
            <a:endParaRPr dirty="0"/>
          </a:p>
        </p:txBody>
      </p:sp>
      <p:sp>
        <p:nvSpPr>
          <p:cNvPr id="245" name="There are two parameters to be set for this code: speed on the left,…"/>
          <p:cNvSpPr txBox="1"/>
          <p:nvPr/>
        </p:nvSpPr>
        <p:spPr>
          <a:xfrm>
            <a:off x="3336194" y="10676055"/>
            <a:ext cx="16775425"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두개의 매개 변수가 코드에 있어</a:t>
            </a:r>
            <a:r>
              <a:rPr lang="en-US" altLang="ko-KR" dirty="0"/>
              <a:t>. </a:t>
            </a:r>
          </a:p>
          <a:p>
            <a:pPr>
              <a:lnSpc>
                <a:spcPct val="150000"/>
              </a:lnSpc>
              <a:defRPr sz="4000">
                <a:solidFill>
                  <a:srgbClr val="41CAD0"/>
                </a:solidFill>
              </a:defRPr>
            </a:pPr>
            <a:r>
              <a:rPr lang="ko-KR" altLang="en-US" dirty="0"/>
              <a:t>왼쪽은 속도</a:t>
            </a:r>
            <a:r>
              <a:rPr lang="en-US" altLang="ko-KR" dirty="0"/>
              <a:t>, </a:t>
            </a:r>
            <a:r>
              <a:rPr lang="ko-KR" altLang="en-US" dirty="0"/>
              <a:t>오른쪽은 시간이야 숫자를 클릭해서 매개변수를 변경해보자 </a:t>
            </a:r>
            <a:endParaRPr dirty="0"/>
          </a:p>
        </p:txBody>
      </p:sp>
      <p:pic>
        <p:nvPicPr>
          <p:cNvPr id="246" name="IMG_4127.PNG" descr="IMG_4127.PNG"/>
          <p:cNvPicPr>
            <a:picLocks noChangeAspect="1"/>
          </p:cNvPicPr>
          <p:nvPr/>
        </p:nvPicPr>
        <p:blipFill>
          <a:blip r:embed="rId6"/>
          <a:stretch>
            <a:fillRect/>
          </a:stretch>
        </p:blipFill>
        <p:spPr>
          <a:xfrm>
            <a:off x="5966803" y="2333679"/>
            <a:ext cx="12450394" cy="6626523"/>
          </a:xfrm>
          <a:prstGeom prst="rect">
            <a:avLst/>
          </a:prstGeom>
          <a:ln w="12700">
            <a:miter lim="400000"/>
          </a:ln>
        </p:spPr>
      </p:pic>
      <p:pic>
        <p:nvPicPr>
          <p:cNvPr id="247" name="IMG_4128.PNG" descr="IMG_4128.PNG"/>
          <p:cNvPicPr>
            <a:picLocks noChangeAspect="1"/>
          </p:cNvPicPr>
          <p:nvPr/>
        </p:nvPicPr>
        <p:blipFill>
          <a:blip r:embed="rId7"/>
          <a:stretch>
            <a:fillRect/>
          </a:stretch>
        </p:blipFill>
        <p:spPr>
          <a:xfrm>
            <a:off x="5966802" y="2338345"/>
            <a:ext cx="12450396" cy="6617191"/>
          </a:xfrm>
          <a:prstGeom prst="rect">
            <a:avLst/>
          </a:prstGeom>
          <a:ln w="12700">
            <a:miter lim="400000"/>
          </a:ln>
        </p:spPr>
      </p:pic>
      <p:pic>
        <p:nvPicPr>
          <p:cNvPr id="248" name="IMG_4129.PNG" descr="IMG_4129.PNG"/>
          <p:cNvPicPr>
            <a:picLocks noChangeAspect="1"/>
          </p:cNvPicPr>
          <p:nvPr/>
        </p:nvPicPr>
        <p:blipFill>
          <a:blip r:embed="rId8"/>
          <a:stretch>
            <a:fillRect/>
          </a:stretch>
        </p:blipFill>
        <p:spPr>
          <a:xfrm>
            <a:off x="5966802" y="2333679"/>
            <a:ext cx="12450396" cy="662652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242"/>
                                        </p:tgtEl>
                                      </p:cBhvr>
                                    </p:animEffect>
                                    <p:set>
                                      <p:cBhvr>
                                        <p:cTn id="11" fill="hold">
                                          <p:stCondLst>
                                            <p:cond delay="499"/>
                                          </p:stCondLst>
                                        </p:cTn>
                                        <p:tgtEl>
                                          <p:spTgt spid="242"/>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243"/>
                                        </p:tgtEl>
                                        <p:attrNameLst>
                                          <p:attrName>style.visibility</p:attrName>
                                        </p:attrNameLst>
                                      </p:cBhvr>
                                      <p:to>
                                        <p:strVal val="visible"/>
                                      </p:to>
                                    </p:set>
                                  </p:childTnLst>
                                </p:cTn>
                              </p:par>
                            </p:childTnLst>
                          </p:cTn>
                        </p:par>
                        <p:par>
                          <p:cTn id="15" fill="hold">
                            <p:stCondLst>
                              <p:cond delay="2600"/>
                            </p:stCondLst>
                            <p:childTnLst>
                              <p:par>
                                <p:cTn id="16" presetID="22" presetClass="entr" presetSubtype="8" fill="hold" grpId="4" nodeType="afterEffect">
                                  <p:stCondLst>
                                    <p:cond delay="0"/>
                                  </p:stCondLst>
                                  <p:iterate>
                                    <p:tmAbs val="0"/>
                                  </p:iterate>
                                  <p:childTnLst>
                                    <p:set>
                                      <p:cBhvr>
                                        <p:cTn id="17" fill="hold"/>
                                        <p:tgtEl>
                                          <p:spTgt spid="238"/>
                                        </p:tgtEl>
                                        <p:attrNameLst>
                                          <p:attrName>style.visibility</p:attrName>
                                        </p:attrNameLst>
                                      </p:cBhvr>
                                      <p:to>
                                        <p:strVal val="visible"/>
                                      </p:to>
                                    </p:set>
                                    <p:animEffect transition="in" filter="wipe(left)">
                                      <p:cBhvr>
                                        <p:cTn id="18" dur="1000"/>
                                        <p:tgtEl>
                                          <p:spTgt spid="238"/>
                                        </p:tgtEl>
                                      </p:cBhvr>
                                    </p:animEffect>
                                  </p:childTnLst>
                                </p:cTn>
                              </p:par>
                            </p:childTnLst>
                          </p:cTn>
                        </p:par>
                        <p:par>
                          <p:cTn id="19" fill="hold">
                            <p:stCondLst>
                              <p:cond delay="3600"/>
                            </p:stCondLst>
                            <p:childTnLst>
                              <p:par>
                                <p:cTn id="20" presetID="23" presetClass="entr" presetSubtype="32" fill="hold" grpId="5" nodeType="afterEffect">
                                  <p:stCondLst>
                                    <p:cond delay="0"/>
                                  </p:stCondLst>
                                  <p:iterate>
                                    <p:tmAbs val="0"/>
                                  </p:iterate>
                                  <p:childTnLst>
                                    <p:set>
                                      <p:cBhvr>
                                        <p:cTn id="21" fill="hold"/>
                                        <p:tgtEl>
                                          <p:spTgt spid="241"/>
                                        </p:tgtEl>
                                        <p:attrNameLst>
                                          <p:attrName>style.visibility</p:attrName>
                                        </p:attrNameLst>
                                      </p:cBhvr>
                                      <p:to>
                                        <p:strVal val="visible"/>
                                      </p:to>
                                    </p:set>
                                    <p:anim calcmode="lin" valueType="num">
                                      <p:cBhvr>
                                        <p:cTn id="22" dur="1000" fill="hold"/>
                                        <p:tgtEl>
                                          <p:spTgt spid="241"/>
                                        </p:tgtEl>
                                        <p:attrNameLst>
                                          <p:attrName>ppt_w</p:attrName>
                                        </p:attrNameLst>
                                      </p:cBhvr>
                                      <p:tavLst>
                                        <p:tav tm="0">
                                          <p:val>
                                            <p:strVal val="4*#ppt_w"/>
                                          </p:val>
                                        </p:tav>
                                        <p:tav tm="100000">
                                          <p:val>
                                            <p:strVal val="#ppt_w"/>
                                          </p:val>
                                        </p:tav>
                                      </p:tavLst>
                                    </p:anim>
                                    <p:anim calcmode="lin" valueType="num">
                                      <p:cBhvr>
                                        <p:cTn id="23" dur="1000" fill="hold"/>
                                        <p:tgtEl>
                                          <p:spTgt spid="241"/>
                                        </p:tgtEl>
                                        <p:attrNameLst>
                                          <p:attrName>ppt_h</p:attrName>
                                        </p:attrNameLst>
                                      </p:cBhvr>
                                      <p:tavLst>
                                        <p:tav tm="0">
                                          <p:val>
                                            <p:strVal val="4*#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6" nodeType="clickEffect">
                                  <p:stCondLst>
                                    <p:cond delay="0"/>
                                  </p:stCondLst>
                                  <p:iterate>
                                    <p:tmAbs val="0"/>
                                  </p:iterate>
                                  <p:childTnLst>
                                    <p:animEffect transition="out" filter="wipe(left)">
                                      <p:cBhvr>
                                        <p:cTn id="27" dur="500" fill="hold"/>
                                        <p:tgtEl>
                                          <p:spTgt spid="243"/>
                                        </p:tgtEl>
                                      </p:cBhvr>
                                    </p:animEffect>
                                    <p:set>
                                      <p:cBhvr>
                                        <p:cTn id="28" fill="hold">
                                          <p:stCondLst>
                                            <p:cond delay="499"/>
                                          </p:stCondLst>
                                        </p:cTn>
                                        <p:tgtEl>
                                          <p:spTgt spid="243"/>
                                        </p:tgtEl>
                                        <p:attrNameLst>
                                          <p:attrName>style.visibility</p:attrName>
                                        </p:attrNameLst>
                                      </p:cBhvr>
                                      <p:to>
                                        <p:strVal val="hidden"/>
                                      </p:to>
                                    </p:set>
                                  </p:childTnLst>
                                </p:cTn>
                              </p:par>
                            </p:childTnLst>
                          </p:cTn>
                        </p:par>
                        <p:par>
                          <p:cTn id="29" fill="hold">
                            <p:stCondLst>
                              <p:cond delay="500"/>
                            </p:stCondLst>
                            <p:childTnLst>
                              <p:par>
                                <p:cTn id="30" presetID="1" presetClass="entr" presetSubtype="0" fill="hold" grpId="7" nodeType="afterEffect">
                                  <p:stCondLst>
                                    <p:cond delay="0"/>
                                  </p:stCondLst>
                                  <p:iterate type="lt">
                                    <p:tmAbs val="100"/>
                                  </p:iterate>
                                  <p:childTnLst>
                                    <p:set>
                                      <p:cBhvr>
                                        <p:cTn id="31" fill="hold"/>
                                        <p:tgtEl>
                                          <p:spTgt spid="244"/>
                                        </p:tgtEl>
                                        <p:attrNameLst>
                                          <p:attrName>style.visibility</p:attrName>
                                        </p:attrNameLst>
                                      </p:cBhvr>
                                      <p:to>
                                        <p:strVal val="visible"/>
                                      </p:to>
                                    </p:set>
                                  </p:childTnLst>
                                </p:cTn>
                              </p:par>
                            </p:childTnLst>
                          </p:cTn>
                        </p:par>
                        <p:par>
                          <p:cTn id="32" fill="hold">
                            <p:stCondLst>
                              <p:cond delay="2700"/>
                            </p:stCondLst>
                            <p:childTnLst>
                              <p:par>
                                <p:cTn id="33" presetID="22" presetClass="entr" presetSubtype="8" fill="hold" grpId="8" nodeType="afterEffect">
                                  <p:stCondLst>
                                    <p:cond delay="0"/>
                                  </p:stCondLst>
                                  <p:iterate>
                                    <p:tmAbs val="0"/>
                                  </p:iterate>
                                  <p:childTnLst>
                                    <p:set>
                                      <p:cBhvr>
                                        <p:cTn id="34" fill="hold"/>
                                        <p:tgtEl>
                                          <p:spTgt spid="246"/>
                                        </p:tgtEl>
                                        <p:attrNameLst>
                                          <p:attrName>style.visibility</p:attrName>
                                        </p:attrNameLst>
                                      </p:cBhvr>
                                      <p:to>
                                        <p:strVal val="visible"/>
                                      </p:to>
                                    </p:set>
                                    <p:animEffect transition="in" filter="wipe(left)">
                                      <p:cBhvr>
                                        <p:cTn id="35" dur="1000"/>
                                        <p:tgtEl>
                                          <p:spTgt spid="24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8" fill="hold" grpId="9" nodeType="clickEffect">
                                  <p:stCondLst>
                                    <p:cond delay="0"/>
                                  </p:stCondLst>
                                  <p:iterate>
                                    <p:tmAbs val="0"/>
                                  </p:iterate>
                                  <p:childTnLst>
                                    <p:animEffect transition="out" filter="wipe(left)">
                                      <p:cBhvr>
                                        <p:cTn id="39" dur="500" fill="hold"/>
                                        <p:tgtEl>
                                          <p:spTgt spid="244"/>
                                        </p:tgtEl>
                                      </p:cBhvr>
                                    </p:animEffect>
                                    <p:set>
                                      <p:cBhvr>
                                        <p:cTn id="40" fill="hold">
                                          <p:stCondLst>
                                            <p:cond delay="499"/>
                                          </p:stCondLst>
                                        </p:cTn>
                                        <p:tgtEl>
                                          <p:spTgt spid="244"/>
                                        </p:tgtEl>
                                        <p:attrNameLst>
                                          <p:attrName>style.visibility</p:attrName>
                                        </p:attrNameLst>
                                      </p:cBhvr>
                                      <p:to>
                                        <p:strVal val="hidden"/>
                                      </p:to>
                                    </p:set>
                                  </p:childTnLst>
                                </p:cTn>
                              </p:par>
                            </p:childTnLst>
                          </p:cTn>
                        </p:par>
                        <p:par>
                          <p:cTn id="41" fill="hold">
                            <p:stCondLst>
                              <p:cond delay="500"/>
                            </p:stCondLst>
                            <p:childTnLst>
                              <p:par>
                                <p:cTn id="42" presetID="1" presetClass="entr" presetSubtype="0" fill="hold" grpId="10" nodeType="afterEffect">
                                  <p:stCondLst>
                                    <p:cond delay="0"/>
                                  </p:stCondLst>
                                  <p:iterate type="lt">
                                    <p:tmAbs val="100"/>
                                  </p:iterate>
                                  <p:childTnLst>
                                    <p:set>
                                      <p:cBhvr>
                                        <p:cTn id="43" fill="hold"/>
                                        <p:tgtEl>
                                          <p:spTgt spid="24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1" nodeType="clickEffect">
                                  <p:stCondLst>
                                    <p:cond delay="0"/>
                                  </p:stCondLst>
                                  <p:iterate>
                                    <p:tmAbs val="0"/>
                                  </p:iterate>
                                  <p:childTnLst>
                                    <p:set>
                                      <p:cBhvr>
                                        <p:cTn id="47" fill="hold"/>
                                        <p:tgtEl>
                                          <p:spTgt spid="247"/>
                                        </p:tgtEl>
                                        <p:attrNameLst>
                                          <p:attrName>style.visibility</p:attrName>
                                        </p:attrNameLst>
                                      </p:cBhvr>
                                      <p:to>
                                        <p:strVal val="visible"/>
                                      </p:to>
                                    </p:set>
                                    <p:animEffect transition="in" filter="wipe(left)">
                                      <p:cBhvr>
                                        <p:cTn id="48" dur="1000"/>
                                        <p:tgtEl>
                                          <p:spTgt spid="2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12" nodeType="clickEffect">
                                  <p:stCondLst>
                                    <p:cond delay="0"/>
                                  </p:stCondLst>
                                  <p:iterate>
                                    <p:tmAbs val="0"/>
                                  </p:iterate>
                                  <p:childTnLst>
                                    <p:set>
                                      <p:cBhvr>
                                        <p:cTn id="52" fill="hold"/>
                                        <p:tgtEl>
                                          <p:spTgt spid="248"/>
                                        </p:tgtEl>
                                        <p:attrNameLst>
                                          <p:attrName>style.visibility</p:attrName>
                                        </p:attrNameLst>
                                      </p:cBhvr>
                                      <p:to>
                                        <p:strVal val="visible"/>
                                      </p:to>
                                    </p:set>
                                    <p:animEffect transition="in" filter="wipe(left)">
                                      <p:cBhvr>
                                        <p:cTn id="53"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4" animBg="1" advAuto="0"/>
      <p:bldP spid="241" grpId="5" animBg="1" advAuto="0"/>
      <p:bldP spid="242" grpId="1" animBg="1" advAuto="0"/>
      <p:bldP spid="242" grpId="2" animBg="1" advAuto="0"/>
      <p:bldP spid="243" grpId="3" animBg="1" advAuto="0"/>
      <p:bldP spid="243" grpId="6" animBg="1" advAuto="0"/>
      <p:bldP spid="244" grpId="7" animBg="1" advAuto="0"/>
      <p:bldP spid="244" grpId="9" animBg="1" advAuto="0"/>
      <p:bldP spid="245" grpId="10" animBg="1" advAuto="0"/>
      <p:bldP spid="246" grpId="8" animBg="1" advAuto="0"/>
      <p:bldP spid="247" grpId="11" animBg="1" advAuto="0"/>
      <p:bldP spid="248" grpId="1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51" name="IMG_4119.PNG" descr="IMG_4119.PNG"/>
          <p:cNvPicPr>
            <a:picLocks noChangeAspect="1"/>
          </p:cNvPicPr>
          <p:nvPr/>
        </p:nvPicPr>
        <p:blipFill>
          <a:blip r:embed="rId3"/>
          <a:stretch>
            <a:fillRect/>
          </a:stretch>
        </p:blipFill>
        <p:spPr>
          <a:xfrm>
            <a:off x="5966802" y="2333679"/>
            <a:ext cx="12450396" cy="6626523"/>
          </a:xfrm>
          <a:prstGeom prst="rect">
            <a:avLst/>
          </a:prstGeom>
          <a:ln w="12700">
            <a:miter lim="400000"/>
          </a:ln>
        </p:spPr>
      </p:pic>
      <p:pic>
        <p:nvPicPr>
          <p:cNvPr id="252" name="色彩主角 4.png" descr="色彩主角 4.png"/>
          <p:cNvPicPr>
            <a:picLocks noChangeAspect="1"/>
          </p:cNvPicPr>
          <p:nvPr/>
        </p:nvPicPr>
        <p:blipFill>
          <a:blip r:embed="rId4"/>
          <a:stretch>
            <a:fillRect/>
          </a:stretch>
        </p:blipFill>
        <p:spPr>
          <a:xfrm>
            <a:off x="17375714" y="2480522"/>
            <a:ext cx="6767211" cy="13716001"/>
          </a:xfrm>
          <a:prstGeom prst="rect">
            <a:avLst/>
          </a:prstGeom>
          <a:ln w="12700">
            <a:miter lim="400000"/>
          </a:ln>
        </p:spPr>
      </p:pic>
      <p:pic>
        <p:nvPicPr>
          <p:cNvPr id="253" name="V朘R$~3LVOWC{SUC4.png" descr="V朘R$~3LVOWC{SUC4.png"/>
          <p:cNvPicPr>
            <a:picLocks noChangeAspect="1"/>
          </p:cNvPicPr>
          <p:nvPr/>
        </p:nvPicPr>
        <p:blipFill>
          <a:blip r:embed="rId5"/>
          <a:stretch>
            <a:fillRect/>
          </a:stretch>
        </p:blipFill>
        <p:spPr>
          <a:xfrm>
            <a:off x="-1" y="9283699"/>
            <a:ext cx="24384001" cy="4432301"/>
          </a:xfrm>
          <a:prstGeom prst="rect">
            <a:avLst/>
          </a:prstGeom>
          <a:ln w="12700">
            <a:miter lim="400000"/>
          </a:ln>
        </p:spPr>
      </p:pic>
      <p:sp>
        <p:nvSpPr>
          <p:cNvPr id="254" name="Task 2: Programme GEIO, so that when the button is pressed, GEIO will move forward at speed 5, and when the button is released, GEIO will stop immediately. You will need “Stop moving”."/>
          <p:cNvSpPr txBox="1"/>
          <p:nvPr/>
        </p:nvSpPr>
        <p:spPr>
          <a:xfrm>
            <a:off x="2046200" y="10121042"/>
            <a:ext cx="17261137" cy="2757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en-US" dirty="0"/>
              <a:t>연습</a:t>
            </a:r>
            <a:r>
              <a:rPr dirty="0"/>
              <a:t> 2: </a:t>
            </a:r>
            <a:r>
              <a:rPr lang="en-US" dirty="0"/>
              <a:t>GEIO</a:t>
            </a:r>
            <a:r>
              <a:rPr lang="ko-KR" altLang="en-US" dirty="0"/>
              <a:t>가 버튼이 눌렸을때 </a:t>
            </a:r>
            <a:r>
              <a:rPr lang="en-US" altLang="ko-KR" dirty="0"/>
              <a:t>5</a:t>
            </a:r>
            <a:r>
              <a:rPr lang="ko-KR" altLang="en-US" dirty="0"/>
              <a:t>의 속도로 이동하도록 프로그래밍 해보자</a:t>
            </a:r>
            <a:r>
              <a:rPr lang="en-US" altLang="ko-KR" dirty="0"/>
              <a:t>.</a:t>
            </a:r>
          </a:p>
          <a:p>
            <a:r>
              <a:rPr lang="ko-KR" altLang="en-US" dirty="0"/>
              <a:t>그리고 버튼을 누르지 않을때</a:t>
            </a:r>
            <a:r>
              <a:rPr lang="en-US" altLang="ko-KR" dirty="0"/>
              <a:t>, GEIO </a:t>
            </a:r>
            <a:r>
              <a:rPr lang="ko-KR" altLang="en-US" dirty="0"/>
              <a:t>는 바로 멈추게 될 거야</a:t>
            </a:r>
            <a:r>
              <a:rPr lang="en-US" altLang="ko-KR" dirty="0"/>
              <a:t>.</a:t>
            </a:r>
          </a:p>
          <a:p>
            <a:r>
              <a:rPr lang="ko-KR" altLang="en-US" dirty="0"/>
              <a:t>이때 필요한 코드가  </a:t>
            </a:r>
            <a:r>
              <a:rPr lang="en-US" altLang="ko-KR" dirty="0"/>
              <a:t>“</a:t>
            </a:r>
            <a:r>
              <a:rPr lang="ko-KR" altLang="en-US" dirty="0"/>
              <a:t>이동 멈춤</a:t>
            </a:r>
            <a:r>
              <a:rPr lang="en-US" altLang="ko-KR" dirty="0"/>
              <a:t>“ </a:t>
            </a:r>
            <a:r>
              <a:rPr lang="ko-KR" altLang="en-US" dirty="0"/>
              <a:t>이야</a:t>
            </a:r>
            <a:r>
              <a:rPr lang="en-US" altLang="ko-KR" dirty="0"/>
              <a:t>.</a:t>
            </a:r>
            <a:endParaRPr lang="en-US" dirty="0"/>
          </a:p>
        </p:txBody>
      </p:sp>
      <p:sp>
        <p:nvSpPr>
          <p:cNvPr id="255" name="Good! Now it is the time for your first challenge."/>
          <p:cNvSpPr txBox="1"/>
          <p:nvPr/>
        </p:nvSpPr>
        <p:spPr>
          <a:xfrm>
            <a:off x="5966802" y="11293881"/>
            <a:ext cx="10820270"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좋아</a:t>
            </a:r>
            <a:r>
              <a:rPr lang="en-US" altLang="ko-KR" dirty="0"/>
              <a:t>! </a:t>
            </a:r>
            <a:r>
              <a:rPr lang="ko-KR" altLang="en-US" dirty="0"/>
              <a:t>이제 첫번째 도전을 할 준비가 된 거 같아</a:t>
            </a:r>
            <a:r>
              <a:rPr lang="en-US" altLang="ko-KR" dirty="0"/>
              <a:t>!</a:t>
            </a:r>
            <a:endParaRPr dirty="0"/>
          </a:p>
        </p:txBody>
      </p:sp>
      <p:sp>
        <p:nvSpPr>
          <p:cNvPr id="256" name="矩形"/>
          <p:cNvSpPr/>
          <p:nvPr/>
        </p:nvSpPr>
        <p:spPr>
          <a:xfrm>
            <a:off x="8253439" y="8077096"/>
            <a:ext cx="1857955" cy="598474"/>
          </a:xfrm>
          <a:prstGeom prst="rect">
            <a:avLst/>
          </a:prstGeom>
          <a:ln w="63500">
            <a:solidFill>
              <a:srgbClr val="0433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251"/>
                                        </p:tgtEl>
                                        <p:attrNameLst>
                                          <p:attrName>style.visibility</p:attrName>
                                        </p:attrNameLst>
                                      </p:cBhvr>
                                      <p:to>
                                        <p:strVal val="visible"/>
                                      </p:to>
                                    </p:set>
                                    <p:animEffect transition="in" filter="wipe(left)">
                                      <p:cBhvr>
                                        <p:cTn id="11" dur="1000"/>
                                        <p:tgtEl>
                                          <p:spTgt spid="251"/>
                                        </p:tgtEl>
                                      </p:cBhvr>
                                    </p:animEffect>
                                  </p:childTnLst>
                                </p:cTn>
                              </p:par>
                            </p:childTnLst>
                          </p:cTn>
                        </p:par>
                        <p:par>
                          <p:cTn id="12" fill="hold">
                            <p:stCondLst>
                              <p:cond delay="1000"/>
                            </p:stCondLst>
                            <p:childTnLst>
                              <p:par>
                                <p:cTn id="13" presetID="23" presetClass="entr" presetSubtype="32" fill="hold" grpId="3" nodeType="afterEffect">
                                  <p:stCondLst>
                                    <p:cond delay="0"/>
                                  </p:stCondLst>
                                  <p:iterate>
                                    <p:tmAbs val="0"/>
                                  </p:iterate>
                                  <p:childTnLst>
                                    <p:set>
                                      <p:cBhvr>
                                        <p:cTn id="14" fill="hold"/>
                                        <p:tgtEl>
                                          <p:spTgt spid="256"/>
                                        </p:tgtEl>
                                        <p:attrNameLst>
                                          <p:attrName>style.visibility</p:attrName>
                                        </p:attrNameLst>
                                      </p:cBhvr>
                                      <p:to>
                                        <p:strVal val="visible"/>
                                      </p:to>
                                    </p:set>
                                    <p:anim calcmode="lin" valueType="num">
                                      <p:cBhvr>
                                        <p:cTn id="15" dur="1000" fill="hold"/>
                                        <p:tgtEl>
                                          <p:spTgt spid="256"/>
                                        </p:tgtEl>
                                        <p:attrNameLst>
                                          <p:attrName>ppt_w</p:attrName>
                                        </p:attrNameLst>
                                      </p:cBhvr>
                                      <p:tavLst>
                                        <p:tav tm="0">
                                          <p:val>
                                            <p:strVal val="4*#ppt_w"/>
                                          </p:val>
                                        </p:tav>
                                        <p:tav tm="100000">
                                          <p:val>
                                            <p:strVal val="#ppt_w"/>
                                          </p:val>
                                        </p:tav>
                                      </p:tavLst>
                                    </p:anim>
                                    <p:anim calcmode="lin" valueType="num">
                                      <p:cBhvr>
                                        <p:cTn id="16" dur="1000" fill="hold"/>
                                        <p:tgtEl>
                                          <p:spTgt spid="256"/>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4" nodeType="clickEffect">
                                  <p:stCondLst>
                                    <p:cond delay="0"/>
                                  </p:stCondLst>
                                  <p:iterate>
                                    <p:tmAbs val="0"/>
                                  </p:iterate>
                                  <p:childTnLst>
                                    <p:animEffect transition="out" filter="wipe(left)">
                                      <p:cBhvr>
                                        <p:cTn id="20" dur="500" fill="hold"/>
                                        <p:tgtEl>
                                          <p:spTgt spid="254"/>
                                        </p:tgtEl>
                                      </p:cBhvr>
                                    </p:animEffect>
                                    <p:set>
                                      <p:cBhvr>
                                        <p:cTn id="21" fill="hold">
                                          <p:stCondLst>
                                            <p:cond delay="499"/>
                                          </p:stCondLst>
                                        </p:cTn>
                                        <p:tgtEl>
                                          <p:spTgt spid="254"/>
                                        </p:tgtEl>
                                        <p:attrNameLst>
                                          <p:attrName>style.visibility</p:attrName>
                                        </p:attrNameLst>
                                      </p:cBhvr>
                                      <p:to>
                                        <p:strVal val="hidden"/>
                                      </p:to>
                                    </p:set>
                                  </p:childTnLst>
                                </p:cTn>
                              </p:par>
                            </p:childTnLst>
                          </p:cTn>
                        </p:par>
                        <p:par>
                          <p:cTn id="22" fill="hold">
                            <p:stCondLst>
                              <p:cond delay="500"/>
                            </p:stCondLst>
                            <p:childTnLst>
                              <p:par>
                                <p:cTn id="23" presetID="1" presetClass="entr" presetSubtype="0" fill="hold" grpId="5" nodeType="afterEffect">
                                  <p:stCondLst>
                                    <p:cond delay="0"/>
                                  </p:stCondLst>
                                  <p:iterate type="lt">
                                    <p:tmAbs val="100"/>
                                  </p:iterate>
                                  <p:childTnLst>
                                    <p:set>
                                      <p:cBhvr>
                                        <p:cTn id="24" fill="hold"/>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2" animBg="1" advAuto="0"/>
      <p:bldP spid="254" grpId="1" animBg="1" advAuto="0"/>
      <p:bldP spid="254" grpId="4" animBg="1" advAuto="0"/>
      <p:bldP spid="255" grpId="5" animBg="1" advAuto="0"/>
      <p:bldP spid="256"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59"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260" name="Challenges"/>
          <p:cNvSpPr txBox="1"/>
          <p:nvPr/>
        </p:nvSpPr>
        <p:spPr>
          <a:xfrm>
            <a:off x="11264662" y="6345039"/>
            <a:ext cx="1854675"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rPr lang="ko-KR" altLang="en-US" dirty="0"/>
              <a:t>도 전</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63"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64"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65" name="Have you noticed that there is a number standing for the speed in the…"/>
          <p:cNvSpPr txBox="1"/>
          <p:nvPr/>
        </p:nvSpPr>
        <p:spPr>
          <a:xfrm>
            <a:off x="384047" y="10214391"/>
            <a:ext cx="22970718" cy="2757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50000"/>
              </a:lnSpc>
              <a:defRPr sz="4000">
                <a:solidFill>
                  <a:srgbClr val="41CAD0"/>
                </a:solidFill>
              </a:defRPr>
            </a:pPr>
            <a:r>
              <a:rPr lang="en-US" dirty="0"/>
              <a:t>“</a:t>
            </a:r>
            <a:r>
              <a:rPr lang="ko-KR" altLang="en-US" dirty="0"/>
              <a:t>이동</a:t>
            </a:r>
            <a:r>
              <a:rPr lang="en-US" altLang="ko-KR" dirty="0"/>
              <a:t>(Move)” </a:t>
            </a:r>
            <a:r>
              <a:rPr lang="ko-KR" altLang="en-US" dirty="0"/>
              <a:t>코드를 이용해서 속도를 나타내는 것을 알고 있어</a:t>
            </a:r>
            <a:r>
              <a:rPr lang="en-US" altLang="ko-KR" dirty="0"/>
              <a:t>?</a:t>
            </a:r>
            <a:r>
              <a:rPr lang="ko-KR" altLang="en-US" dirty="0"/>
              <a:t> </a:t>
            </a:r>
            <a:endParaRPr lang="en-US" altLang="ko-KR" dirty="0"/>
          </a:p>
          <a:p>
            <a:pPr>
              <a:lnSpc>
                <a:spcPct val="150000"/>
              </a:lnSpc>
              <a:defRPr sz="4000">
                <a:solidFill>
                  <a:srgbClr val="41CAD0"/>
                </a:solidFill>
              </a:defRPr>
            </a:pPr>
            <a:r>
              <a:rPr lang="ko-KR" altLang="en-US" dirty="0"/>
              <a:t>실제 </a:t>
            </a:r>
            <a:r>
              <a:rPr lang="en-US" altLang="ko-KR" dirty="0"/>
              <a:t>GEIO</a:t>
            </a:r>
            <a:r>
              <a:rPr lang="ko-KR" altLang="en-US" dirty="0"/>
              <a:t>의 속도는 어땠어</a:t>
            </a:r>
            <a:r>
              <a:rPr lang="en-US" altLang="ko-KR" dirty="0"/>
              <a:t>? </a:t>
            </a:r>
            <a:r>
              <a:rPr lang="ko-KR" altLang="en-US" dirty="0"/>
              <a:t>너의 첫번째 도전은 테스트와</a:t>
            </a:r>
            <a:r>
              <a:rPr lang="en-US" altLang="ko-KR" dirty="0"/>
              <a:t> </a:t>
            </a:r>
            <a:r>
              <a:rPr lang="ko-KR" altLang="en-US" dirty="0"/>
              <a:t>결과 측정을 통해서 </a:t>
            </a:r>
            <a:endParaRPr lang="en-US" altLang="ko-KR" dirty="0"/>
          </a:p>
          <a:p>
            <a:pPr>
              <a:lnSpc>
                <a:spcPct val="150000"/>
              </a:lnSpc>
              <a:defRPr sz="4000">
                <a:solidFill>
                  <a:srgbClr val="41CAD0"/>
                </a:solidFill>
              </a:defRPr>
            </a:pPr>
            <a:r>
              <a:rPr lang="ko-KR" altLang="en-US" dirty="0"/>
              <a:t>실제 속도를 알아보는거야</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68"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69" name="V朘R$~3LVOWC{SUC4.png" descr="V朘R$~3LVOWC{SUC4.png"/>
          <p:cNvPicPr>
            <a:picLocks noChangeAspect="1"/>
          </p:cNvPicPr>
          <p:nvPr/>
        </p:nvPicPr>
        <p:blipFill>
          <a:blip r:embed="rId4"/>
          <a:stretch>
            <a:fillRect/>
          </a:stretch>
        </p:blipFill>
        <p:spPr>
          <a:xfrm>
            <a:off x="-67513" y="9385299"/>
            <a:ext cx="24384001" cy="4432301"/>
          </a:xfrm>
          <a:prstGeom prst="rect">
            <a:avLst/>
          </a:prstGeom>
          <a:ln w="12700">
            <a:miter lim="400000"/>
          </a:ln>
        </p:spPr>
      </p:pic>
      <p:sp>
        <p:nvSpPr>
          <p:cNvPr id="270" name="Let’s first see how to calculate the speed."/>
          <p:cNvSpPr txBox="1"/>
          <p:nvPr/>
        </p:nvSpPr>
        <p:spPr>
          <a:xfrm>
            <a:off x="7008287" y="10749442"/>
            <a:ext cx="8510342"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endParaRPr lang="en-US" dirty="0"/>
          </a:p>
          <a:p>
            <a:r>
              <a:rPr lang="ko-KR" altLang="en-US" dirty="0"/>
              <a:t>먼저 속도를 계산하는 법을 알아보자</a:t>
            </a:r>
            <a:r>
              <a:rPr lang="en-US" altLang="ko-KR" dirty="0"/>
              <a:t>.</a:t>
            </a:r>
          </a:p>
        </p:txBody>
      </p:sp>
      <p:sp>
        <p:nvSpPr>
          <p:cNvPr id="271" name="According to the above equation, we shall programme GEIO to make it move at a certain speed for 5 seconds (t), and then measure the distance it travelled (d). With (d) and (t), we can easily find (v)."/>
          <p:cNvSpPr txBox="1"/>
          <p:nvPr/>
        </p:nvSpPr>
        <p:spPr>
          <a:xfrm>
            <a:off x="2895356" y="10287777"/>
            <a:ext cx="16736203" cy="2757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위의 방정식에 따라 </a:t>
            </a:r>
            <a:r>
              <a:rPr lang="en-US" altLang="ko-KR" dirty="0"/>
              <a:t>GEIO</a:t>
            </a:r>
            <a:r>
              <a:rPr lang="ko-KR" altLang="en-US" dirty="0"/>
              <a:t>가 </a:t>
            </a:r>
            <a:r>
              <a:rPr lang="en-US" altLang="ko-KR" dirty="0"/>
              <a:t>5 </a:t>
            </a:r>
            <a:r>
              <a:rPr lang="ko-KR" altLang="en-US" dirty="0"/>
              <a:t>초 동안 특정 속도로 움직이도록 프로그래밍 한 다음 이동 거리 </a:t>
            </a:r>
            <a:r>
              <a:rPr lang="en-US" altLang="ko-KR" dirty="0"/>
              <a:t>(d)</a:t>
            </a:r>
            <a:r>
              <a:rPr lang="ko-KR" altLang="en-US" dirty="0"/>
              <a:t>를 측정해</a:t>
            </a:r>
            <a:r>
              <a:rPr lang="en-US" altLang="ko-KR" dirty="0"/>
              <a:t>. (d)</a:t>
            </a:r>
            <a:r>
              <a:rPr lang="ko-KR" altLang="en-US" dirty="0"/>
              <a:t>와 </a:t>
            </a:r>
            <a:r>
              <a:rPr lang="en-US" altLang="ko-KR" dirty="0"/>
              <a:t>(t)</a:t>
            </a:r>
            <a:r>
              <a:rPr lang="ko-KR" altLang="en-US" dirty="0"/>
              <a:t>를 사용하면 쉽게 </a:t>
            </a:r>
            <a:r>
              <a:rPr lang="en-US" altLang="ko-KR" dirty="0"/>
              <a:t>(v)</a:t>
            </a:r>
            <a:r>
              <a:rPr lang="ko-KR" altLang="en-US" dirty="0"/>
              <a:t>를 찾을 수 있어</a:t>
            </a:r>
            <a:r>
              <a:rPr lang="en-US" altLang="ko-KR" dirty="0"/>
              <a:t>.</a:t>
            </a:r>
            <a:endParaRPr dirty="0"/>
          </a:p>
        </p:txBody>
      </p:sp>
      <p:grpSp>
        <p:nvGrpSpPr>
          <p:cNvPr id="274" name="Speed—v   Moving distance—d   Time—t…"/>
          <p:cNvGrpSpPr/>
          <p:nvPr/>
        </p:nvGrpSpPr>
        <p:grpSpPr>
          <a:xfrm>
            <a:off x="7283110" y="3108960"/>
            <a:ext cx="9682754" cy="3897416"/>
            <a:chOff x="-6351" y="227035"/>
            <a:chExt cx="9682752" cy="3897414"/>
          </a:xfrm>
        </p:grpSpPr>
        <p:sp>
          <p:nvSpPr>
            <p:cNvPr id="273" name="Speed—v   Moving distance—d   Time—t…"/>
            <p:cNvSpPr txBox="1"/>
            <p:nvPr/>
          </p:nvSpPr>
          <p:spPr>
            <a:xfrm>
              <a:off x="101600" y="371307"/>
              <a:ext cx="9466851" cy="3488133"/>
            </a:xfrm>
            <a:prstGeom prst="rect">
              <a:avLst/>
            </a:prstGeom>
            <a:solidFill>
              <a:srgbClr val="2B2B32">
                <a:alpha val="79900"/>
              </a:srgb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000">
                  <a:solidFill>
                    <a:srgbClr val="FFFFFF"/>
                  </a:solidFill>
                </a:defRPr>
              </a:pPr>
              <a:endParaRPr dirty="0"/>
            </a:p>
            <a:p>
              <a:pPr>
                <a:defRPr>
                  <a:solidFill>
                    <a:srgbClr val="FFFFFF"/>
                  </a:solidFill>
                </a:defRPr>
              </a:pPr>
              <a:r>
                <a:rPr lang="ko-KR" altLang="en-US" dirty="0"/>
                <a:t>속도</a:t>
              </a:r>
              <a:r>
                <a:rPr dirty="0"/>
                <a:t>—v   </a:t>
              </a:r>
              <a:r>
                <a:rPr lang="ko-KR" altLang="en-US" dirty="0"/>
                <a:t>이동 거리</a:t>
              </a:r>
              <a:r>
                <a:rPr dirty="0"/>
                <a:t>—d   </a:t>
              </a:r>
              <a:r>
                <a:rPr lang="ko-KR" altLang="en-US" dirty="0"/>
                <a:t>시간</a:t>
              </a:r>
              <a:r>
                <a:rPr dirty="0"/>
                <a:t>—t</a:t>
              </a:r>
            </a:p>
            <a:p>
              <a:pPr>
                <a:defRPr>
                  <a:solidFill>
                    <a:srgbClr val="FFFFFF"/>
                  </a:solidFill>
                </a:defRPr>
              </a:pPr>
              <a:endParaRPr dirty="0"/>
            </a:p>
            <a:p>
              <a:pPr>
                <a:defRPr>
                  <a:solidFill>
                    <a:srgbClr val="FFFFFF"/>
                  </a:solidFill>
                </a:defRPr>
              </a:pPr>
              <a:r>
                <a:rPr dirty="0"/>
                <a:t>v=d/t</a:t>
              </a:r>
            </a:p>
            <a:p>
              <a:pPr>
                <a:defRPr>
                  <a:solidFill>
                    <a:srgbClr val="FFFFFF"/>
                  </a:solidFill>
                </a:defRPr>
              </a:pPr>
              <a:endParaRPr dirty="0"/>
            </a:p>
            <a:p>
              <a:pPr>
                <a:defRPr>
                  <a:solidFill>
                    <a:srgbClr val="FFFFFF"/>
                  </a:solidFill>
                </a:defRPr>
              </a:pPr>
              <a:r>
                <a:rPr lang="ko-KR" altLang="en-US" dirty="0"/>
                <a:t>물체의 속도 </a:t>
              </a:r>
              <a:r>
                <a:rPr lang="en-US" altLang="ko-KR" dirty="0"/>
                <a:t>= </a:t>
              </a:r>
              <a:r>
                <a:rPr lang="ko-KR" altLang="en-US" dirty="0"/>
                <a:t> 이동 거리 </a:t>
              </a:r>
              <a:r>
                <a:rPr lang="en-US" altLang="ko-KR" dirty="0"/>
                <a:t>/</a:t>
              </a:r>
              <a:r>
                <a:rPr lang="ko-KR" altLang="en-US" dirty="0"/>
                <a:t> 시간</a:t>
              </a:r>
              <a:endParaRPr lang="en-US" altLang="ko-KR" dirty="0"/>
            </a:p>
            <a:p>
              <a:pPr>
                <a:defRPr>
                  <a:solidFill>
                    <a:srgbClr val="FFFFFF"/>
                  </a:solidFill>
                </a:defRPr>
              </a:pPr>
              <a:endParaRPr dirty="0"/>
            </a:p>
          </p:txBody>
        </p:sp>
        <p:pic>
          <p:nvPicPr>
            <p:cNvPr id="272" name="Speed—v   Moving distance—d   Time—t…" descr="Speed—v   Moving distance—d   Time—t…"/>
            <p:cNvPicPr>
              <a:picLocks/>
            </p:cNvPicPr>
            <p:nvPr/>
          </p:nvPicPr>
          <p:blipFill>
            <a:blip r:embed="rId5">
              <a:alphaModFix amt="79900"/>
            </a:blip>
            <a:stretch>
              <a:fillRect/>
            </a:stretch>
          </p:blipFill>
          <p:spPr>
            <a:xfrm>
              <a:off x="-6351" y="227035"/>
              <a:ext cx="9682752" cy="3897414"/>
            </a:xfrm>
            <a:prstGeom prst="rect">
              <a:avLst/>
            </a:prstGeom>
            <a:effectLst/>
          </p:spPr>
        </p:pic>
      </p:grpSp>
      <p:sp>
        <p:nvSpPr>
          <p:cNvPr id="275" name="Beware! You will need to experiment at least three times to ensure the precision of the results.…"/>
          <p:cNvSpPr txBox="1"/>
          <p:nvPr/>
        </p:nvSpPr>
        <p:spPr>
          <a:xfrm>
            <a:off x="4143690" y="10749442"/>
            <a:ext cx="14609769"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조심해</a:t>
            </a:r>
            <a:r>
              <a:rPr lang="en-US" altLang="ko-KR" dirty="0"/>
              <a:t>! </a:t>
            </a:r>
            <a:r>
              <a:rPr lang="ko-KR" altLang="en-US" dirty="0"/>
              <a:t>결과의 정확성을 위해서는 최소한 세번의 실험이 필요해</a:t>
            </a:r>
            <a:endParaRPr lang="en-US" altLang="ko-KR" dirty="0"/>
          </a:p>
          <a:p>
            <a:pPr>
              <a:lnSpc>
                <a:spcPct val="150000"/>
              </a:lnSpc>
              <a:defRPr sz="4000">
                <a:solidFill>
                  <a:srgbClr val="41CAD0"/>
                </a:solidFill>
              </a:defRPr>
            </a:pPr>
            <a:r>
              <a:rPr lang="ko-KR" altLang="en-US" dirty="0"/>
              <a:t>이봐</a:t>
            </a:r>
            <a:r>
              <a:rPr lang="en-US" altLang="ko-KR" dirty="0"/>
              <a:t>! </a:t>
            </a:r>
            <a:r>
              <a:rPr lang="ko-KR" altLang="en-US" dirty="0"/>
              <a:t>파일럿 연습생</a:t>
            </a:r>
            <a:r>
              <a:rPr lang="en-US" altLang="ko-KR" dirty="0"/>
              <a:t>!  1,5,10</a:t>
            </a:r>
            <a:r>
              <a:rPr lang="ko-KR" altLang="en-US" dirty="0"/>
              <a:t>의 속도로 실험해보자</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2" nodeType="clickEffect">
                                  <p:stCondLst>
                                    <p:cond delay="0"/>
                                  </p:stCondLst>
                                  <p:iterate type="lt">
                                    <p:tmAbs val="0"/>
                                  </p:iterate>
                                  <p:childTnLst>
                                    <p:set>
                                      <p:cBhvr>
                                        <p:cTn id="10" fill="hold"/>
                                        <p:tgtEl>
                                          <p:spTgt spid="274"/>
                                        </p:tgtEl>
                                        <p:attrNameLst>
                                          <p:attrName>style.visibility</p:attrName>
                                        </p:attrNameLst>
                                      </p:cBhvr>
                                      <p:to>
                                        <p:strVal val="visible"/>
                                      </p:to>
                                    </p:set>
                                    <p:animEffect transition="in" filter="fade">
                                      <p:cBhvr>
                                        <p:cTn id="11" dur="1500"/>
                                        <p:tgtEl>
                                          <p:spTgt spid="2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500" fill="hold"/>
                                        <p:tgtEl>
                                          <p:spTgt spid="270"/>
                                        </p:tgtEl>
                                      </p:cBhvr>
                                    </p:animEffect>
                                    <p:set>
                                      <p:cBhvr>
                                        <p:cTn id="16" fill="hold">
                                          <p:stCondLst>
                                            <p:cond delay="499"/>
                                          </p:stCondLst>
                                        </p:cTn>
                                        <p:tgtEl>
                                          <p:spTgt spid="270"/>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4" nodeType="afterEffect">
                                  <p:stCondLst>
                                    <p:cond delay="0"/>
                                  </p:stCondLst>
                                  <p:iterate type="lt">
                                    <p:tmAbs val="100"/>
                                  </p:iterate>
                                  <p:childTnLst>
                                    <p:set>
                                      <p:cBhvr>
                                        <p:cTn id="19" fill="hold"/>
                                        <p:tgtEl>
                                          <p:spTgt spid="27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grpId="5" nodeType="clickEffect">
                                  <p:stCondLst>
                                    <p:cond delay="0"/>
                                  </p:stCondLst>
                                  <p:iterate>
                                    <p:tmAbs val="0"/>
                                  </p:iterate>
                                  <p:childTnLst>
                                    <p:animEffect transition="out" filter="wipe(left)">
                                      <p:cBhvr>
                                        <p:cTn id="23" dur="500" fill="hold"/>
                                        <p:tgtEl>
                                          <p:spTgt spid="271"/>
                                        </p:tgtEl>
                                      </p:cBhvr>
                                    </p:animEffect>
                                    <p:set>
                                      <p:cBhvr>
                                        <p:cTn id="24" fill="hold">
                                          <p:stCondLst>
                                            <p:cond delay="499"/>
                                          </p:stCondLst>
                                        </p:cTn>
                                        <p:tgtEl>
                                          <p:spTgt spid="271"/>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grpId="6" nodeType="afterEffect">
                                  <p:stCondLst>
                                    <p:cond delay="0"/>
                                  </p:stCondLst>
                                  <p:iterate type="lt">
                                    <p:tmAbs val="100"/>
                                  </p:iterate>
                                  <p:childTnLst>
                                    <p:set>
                                      <p:cBhvr>
                                        <p:cTn id="27" fill="hold"/>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1" animBg="1" advAuto="0"/>
      <p:bldP spid="270" grpId="3" animBg="1" advAuto="0"/>
      <p:bldP spid="271" grpId="4" animBg="1" advAuto="0"/>
      <p:bldP spid="271" grpId="5" animBg="1" advAuto="0"/>
      <p:bldP spid="274" grpId="2" animBg="1" advAuto="0"/>
      <p:bldP spid="275" grpId="6"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78"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79"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80" name="Bravo! We know the real speed of GEIO, which will be very useful in our future study."/>
          <p:cNvSpPr txBox="1"/>
          <p:nvPr/>
        </p:nvSpPr>
        <p:spPr>
          <a:xfrm>
            <a:off x="1170432" y="11131964"/>
            <a:ext cx="21233891"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000">
                <a:solidFill>
                  <a:srgbClr val="41CAD0"/>
                </a:solidFill>
              </a:defRPr>
            </a:lvl1pPr>
          </a:lstStyle>
          <a:p>
            <a:r>
              <a:rPr lang="ko-KR" altLang="en-US" dirty="0"/>
              <a:t>브라보</a:t>
            </a:r>
            <a:r>
              <a:rPr lang="en-US" altLang="ko-KR" dirty="0"/>
              <a:t>! </a:t>
            </a:r>
            <a:r>
              <a:rPr lang="ko-KR" altLang="en-US" dirty="0"/>
              <a:t>우리는 </a:t>
            </a:r>
            <a:r>
              <a:rPr lang="en-US" altLang="ko-KR" dirty="0"/>
              <a:t>GEIO</a:t>
            </a:r>
            <a:r>
              <a:rPr lang="ko-KR" altLang="en-US" dirty="0"/>
              <a:t>의 실제 속도를 알게 됐어</a:t>
            </a:r>
            <a:r>
              <a:rPr lang="en-US" altLang="ko-KR" dirty="0"/>
              <a:t>. </a:t>
            </a:r>
          </a:p>
          <a:p>
            <a:r>
              <a:rPr lang="ko-KR" altLang="en-US" dirty="0"/>
              <a:t>이번 실험의 결과는 앞으로의 연구에 매우 유용 할 거야</a:t>
            </a:r>
            <a:r>
              <a:rPr lang="en-US" altLang="ko-KR" dirty="0"/>
              <a:t>.</a:t>
            </a:r>
            <a:endParaRPr dirty="0"/>
          </a:p>
        </p:txBody>
      </p:sp>
      <p:sp>
        <p:nvSpPr>
          <p:cNvPr id="281" name="Before we dismiss, I’d like to ask some questions."/>
          <p:cNvSpPr txBox="1"/>
          <p:nvPr/>
        </p:nvSpPr>
        <p:spPr>
          <a:xfrm>
            <a:off x="8264643" y="11286125"/>
            <a:ext cx="785471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해산하기전에 몇가지 질문이 있어</a:t>
            </a:r>
            <a:r>
              <a:rPr lang="en-US" altLang="ko-KR" dirty="0"/>
              <a:t>.</a:t>
            </a:r>
            <a:endParaRPr dirty="0"/>
          </a:p>
        </p:txBody>
      </p:sp>
      <p:sp>
        <p:nvSpPr>
          <p:cNvPr id="282" name="That’s the end of this class. See you next time!"/>
          <p:cNvSpPr txBox="1"/>
          <p:nvPr/>
        </p:nvSpPr>
        <p:spPr>
          <a:xfrm>
            <a:off x="6499339" y="11423902"/>
            <a:ext cx="1087637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오늘의 수업은 여기까지야</a:t>
            </a:r>
            <a:r>
              <a:rPr lang="en-US" altLang="ko-KR" dirty="0"/>
              <a:t>. </a:t>
            </a:r>
            <a:r>
              <a:rPr lang="ko-KR" altLang="en-US" dirty="0"/>
              <a:t>다음시간에 만나자</a:t>
            </a:r>
            <a:r>
              <a:rPr lang="en-US" altLang="ko-KR" dirty="0"/>
              <a:t>!</a:t>
            </a:r>
            <a:r>
              <a:rPr lang="ko-KR" altLang="en-US" dirty="0"/>
              <a:t> </a:t>
            </a:r>
            <a:endParaRPr dirty="0"/>
          </a:p>
        </p:txBody>
      </p:sp>
      <p:sp>
        <p:nvSpPr>
          <p:cNvPr id="283" name="What is a robot? What can it do for us?"/>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로봇은 무엇일까</a:t>
            </a:r>
            <a:r>
              <a:rPr lang="en-US" altLang="ko-KR" dirty="0"/>
              <a:t>? </a:t>
            </a:r>
            <a:r>
              <a:rPr lang="ko-KR" altLang="en-US" dirty="0"/>
              <a:t>로봇은 우리에게 무얼 해줄 수 있을까</a:t>
            </a:r>
            <a:r>
              <a:rPr lang="en-US" altLang="ko-KR" dirty="0"/>
              <a:t>?</a:t>
            </a:r>
            <a:endParaRPr dirty="0"/>
          </a:p>
        </p:txBody>
      </p:sp>
      <p:sp>
        <p:nvSpPr>
          <p:cNvPr id="284" name="What does a robot consist of?"/>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로봇의 무엇으로 구성되어 있을까</a:t>
            </a:r>
            <a:r>
              <a:rPr lang="en-US" altLang="ko-KR" dirty="0"/>
              <a:t>?</a:t>
            </a:r>
            <a:endParaRPr dirty="0"/>
          </a:p>
        </p:txBody>
      </p:sp>
      <p:sp>
        <p:nvSpPr>
          <p:cNvPr id="285" name="How to measure the speed of an object?"/>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물체의 속도를 어떻게 측정할 수 있을까</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280"/>
                                        </p:tgtEl>
                                      </p:cBhvr>
                                    </p:animEffect>
                                    <p:set>
                                      <p:cBhvr>
                                        <p:cTn id="11" fill="hold">
                                          <p:stCondLst>
                                            <p:cond delay="499"/>
                                          </p:stCondLst>
                                        </p:cTn>
                                        <p:tgtEl>
                                          <p:spTgt spid="280"/>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2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2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type="lt">
                                    <p:tmAbs val="100"/>
                                  </p:iterate>
                                  <p:childTnLst>
                                    <p:set>
                                      <p:cBhvr>
                                        <p:cTn id="22" fill="hold"/>
                                        <p:tgtEl>
                                          <p:spTgt spid="2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type="lt">
                                    <p:tmAbs val="100"/>
                                  </p:iterate>
                                  <p:childTnLst>
                                    <p:set>
                                      <p:cBhvr>
                                        <p:cTn id="26" fill="hold"/>
                                        <p:tgtEl>
                                          <p:spTgt spid="2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7" nodeType="clickEffect">
                                  <p:stCondLst>
                                    <p:cond delay="0"/>
                                  </p:stCondLst>
                                  <p:iterate>
                                    <p:tmAbs val="0"/>
                                  </p:iterate>
                                  <p:childTnLst>
                                    <p:animEffect transition="out" filter="wipe(left)">
                                      <p:cBhvr>
                                        <p:cTn id="30" dur="500" fill="hold"/>
                                        <p:tgtEl>
                                          <p:spTgt spid="281"/>
                                        </p:tgtEl>
                                      </p:cBhvr>
                                    </p:animEffect>
                                    <p:set>
                                      <p:cBhvr>
                                        <p:cTn id="31" fill="hold">
                                          <p:stCondLst>
                                            <p:cond delay="499"/>
                                          </p:stCondLst>
                                        </p:cTn>
                                        <p:tgtEl>
                                          <p:spTgt spid="281"/>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8" nodeType="afterEffect">
                                  <p:stCondLst>
                                    <p:cond delay="0"/>
                                  </p:stCondLst>
                                  <p:iterate type="lt">
                                    <p:tmAbs val="100"/>
                                  </p:iterate>
                                  <p:childTnLst>
                                    <p:set>
                                      <p:cBhvr>
                                        <p:cTn id="34"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1" animBg="1" advAuto="0"/>
      <p:bldP spid="280" grpId="2" animBg="1" advAuto="0"/>
      <p:bldP spid="281" grpId="3" animBg="1" advAuto="0"/>
      <p:bldP spid="281" grpId="7" animBg="1" advAuto="0"/>
      <p:bldP spid="282" grpId="8" animBg="1" advAuto="0"/>
      <p:bldP spid="283" grpId="4" animBg="1" advAuto="0"/>
      <p:bldP spid="284" grpId="5" animBg="1" advAuto="0"/>
      <p:bldP spid="285" grpId="6"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25"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26"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27" name="Hello, everyone! Welcome to GEIO Training Camp!…"/>
          <p:cNvSpPr txBox="1"/>
          <p:nvPr/>
        </p:nvSpPr>
        <p:spPr>
          <a:xfrm>
            <a:off x="5147516" y="10618572"/>
            <a:ext cx="14980062"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solidFill>
                  <a:srgbClr val="41CAD0"/>
                </a:solidFill>
              </a:defRPr>
            </a:pPr>
            <a:r>
              <a:rPr lang="ko-KR" altLang="en-US" dirty="0"/>
              <a:t>안녕</a:t>
            </a:r>
            <a:r>
              <a:rPr lang="en-US" altLang="ko-KR" dirty="0"/>
              <a:t>, </a:t>
            </a:r>
            <a:r>
              <a:rPr lang="ko-KR" altLang="en-US" dirty="0"/>
              <a:t>친구들</a:t>
            </a:r>
            <a:r>
              <a:rPr lang="en-US" altLang="ko-KR" dirty="0"/>
              <a:t>! GEIO </a:t>
            </a:r>
            <a:r>
              <a:rPr lang="ko-KR" altLang="en-US" dirty="0"/>
              <a:t>트레이닝 캠프에 온 걸 환영해</a:t>
            </a:r>
            <a:r>
              <a:rPr lang="en-US" altLang="ko-KR" dirty="0"/>
              <a:t>!</a:t>
            </a:r>
            <a:endParaRPr dirty="0"/>
          </a:p>
          <a:p>
            <a:pPr>
              <a:defRPr sz="4000">
                <a:solidFill>
                  <a:srgbClr val="41CAD0"/>
                </a:solidFill>
              </a:defRPr>
            </a:pPr>
            <a:r>
              <a:rPr lang="ko-KR" altLang="en-US" dirty="0"/>
              <a:t>난 여러분의 </a:t>
            </a:r>
            <a:r>
              <a:rPr lang="en-US" altLang="ko-KR" dirty="0"/>
              <a:t>GEIO</a:t>
            </a:r>
            <a:r>
              <a:rPr lang="ko-KR" altLang="en-US" dirty="0"/>
              <a:t> 파일럿 트레이닝 코스를 함께할 샘이라고해</a:t>
            </a:r>
            <a:r>
              <a:rPr lang="en-US" altLang="ko-KR" dirty="0"/>
              <a:t>. </a:t>
            </a:r>
          </a:p>
          <a:p>
            <a:pPr>
              <a:defRPr sz="4000">
                <a:solidFill>
                  <a:srgbClr val="41CAD0"/>
                </a:solidFill>
              </a:defRPr>
            </a:pPr>
            <a:r>
              <a:rPr lang="ko-KR" altLang="en-US" dirty="0"/>
              <a:t>친구들이 멋진 </a:t>
            </a:r>
            <a:r>
              <a:rPr lang="en-US" dirty="0"/>
              <a:t>GEIO</a:t>
            </a:r>
            <a:r>
              <a:rPr lang="ko-KR" altLang="en-US" dirty="0"/>
              <a:t> 파일럿이 되길 기대할게</a:t>
            </a:r>
            <a:r>
              <a:rPr lang="en-US" altLang="ko-KR" dirty="0"/>
              <a:t>!</a:t>
            </a:r>
            <a:endParaRPr dirty="0"/>
          </a:p>
        </p:txBody>
      </p:sp>
      <p:sp>
        <p:nvSpPr>
          <p:cNvPr id="128" name="Before we begin our training course, I’d like to introduce the camp to you."/>
          <p:cNvSpPr txBox="1"/>
          <p:nvPr/>
        </p:nvSpPr>
        <p:spPr>
          <a:xfrm>
            <a:off x="6511757" y="11235478"/>
            <a:ext cx="1136048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트레이닝 코스를 시작하기 전에 캠프를 </a:t>
            </a:r>
            <a:r>
              <a:rPr lang="ko-KR" altLang="en-US" dirty="0" err="1"/>
              <a:t>소개할게</a:t>
            </a:r>
            <a:r>
              <a:rPr lang="en-US" altLang="ko-KR" dirty="0"/>
              <a:t>.</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25"/>
                                        </p:tgtEl>
                                        <p:attrNameLst>
                                          <p:attrName>style.visibility</p:attrName>
                                        </p:attrNameLst>
                                      </p:cBhvr>
                                      <p:to>
                                        <p:strVal val="visible"/>
                                      </p:to>
                                    </p:set>
                                    <p:anim calcmode="lin" valueType="num">
                                      <p:cBhvr>
                                        <p:cTn id="7" dur="1000" fill="hold"/>
                                        <p:tgtEl>
                                          <p:spTgt spid="125"/>
                                        </p:tgtEl>
                                        <p:attrNameLst>
                                          <p:attrName>ppt_x</p:attrName>
                                        </p:attrNameLst>
                                      </p:cBhvr>
                                      <p:tavLst>
                                        <p:tav tm="0">
                                          <p:val>
                                            <p:strVal val="1+#ppt_w/2"/>
                                          </p:val>
                                        </p:tav>
                                        <p:tav tm="100000">
                                          <p:val>
                                            <p:strVal val="#ppt_x"/>
                                          </p:val>
                                        </p:tav>
                                      </p:tavLst>
                                    </p:anim>
                                    <p:anim calcmode="lin" valueType="num">
                                      <p:cBhvr>
                                        <p:cTn id="8" dur="10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type="lt">
                                    <p:tmAbs val="100"/>
                                  </p:iterate>
                                  <p:childTnLst>
                                    <p:set>
                                      <p:cBhvr>
                                        <p:cTn id="15" fill="hold"/>
                                        <p:tgtEl>
                                          <p:spTgt spid="1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4" nodeType="clickEffect">
                                  <p:stCondLst>
                                    <p:cond delay="0"/>
                                  </p:stCondLst>
                                  <p:iterate>
                                    <p:tmAbs val="0"/>
                                  </p:iterate>
                                  <p:childTnLst>
                                    <p:animEffect transition="out" filter="wipe(left)">
                                      <p:cBhvr>
                                        <p:cTn id="19" dur="500" fill="hold"/>
                                        <p:tgtEl>
                                          <p:spTgt spid="127"/>
                                        </p:tgtEl>
                                      </p:cBhvr>
                                    </p:animEffect>
                                    <p:set>
                                      <p:cBhvr>
                                        <p:cTn id="20" fill="hold">
                                          <p:stCondLst>
                                            <p:cond delay="499"/>
                                          </p:stCondLst>
                                        </p:cTn>
                                        <p:tgtEl>
                                          <p:spTgt spid="127"/>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5" nodeType="afterEffect">
                                  <p:stCondLst>
                                    <p:cond delay="0"/>
                                  </p:stCondLst>
                                  <p:iterate type="lt">
                                    <p:tmAbs val="100"/>
                                  </p:iterate>
                                  <p:childTnLst>
                                    <p:set>
                                      <p:cBhvr>
                                        <p:cTn id="23" fill="hold"/>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P spid="126" grpId="2" animBg="1" advAuto="0"/>
      <p:bldP spid="127" grpId="3" animBg="1" advAuto="0"/>
      <p:bldP spid="127" grpId="4" animBg="1" advAuto="0"/>
      <p:bldP spid="128" grpId="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1"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32"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33" name="Here in the camp, you will get to know GEIO—the coolest fighting robot around the globe. After 16 intensive training lessons, you will be able to programme and operate GEIO, and finish various challenges."/>
          <p:cNvSpPr txBox="1"/>
          <p:nvPr/>
        </p:nvSpPr>
        <p:spPr>
          <a:xfrm>
            <a:off x="1287008" y="10791575"/>
            <a:ext cx="21809983"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여기가 바로 세계에서 가장 멋진 배틀 로봇</a:t>
            </a:r>
            <a:r>
              <a:rPr dirty="0"/>
              <a:t> </a:t>
            </a:r>
            <a:r>
              <a:rPr lang="en-US" dirty="0"/>
              <a:t>GEIO</a:t>
            </a:r>
            <a:r>
              <a:rPr lang="ko-KR" altLang="en-US" dirty="0"/>
              <a:t>에 대해 배울 캠프야</a:t>
            </a:r>
            <a:r>
              <a:rPr lang="en-US" altLang="ko-KR" dirty="0"/>
              <a:t>. </a:t>
            </a:r>
          </a:p>
          <a:p>
            <a:r>
              <a:rPr lang="en-US" dirty="0"/>
              <a:t>16</a:t>
            </a:r>
            <a:r>
              <a:rPr lang="ko-KR" altLang="en-US" dirty="0"/>
              <a:t>개의 집중 트레이닝을 통해</a:t>
            </a:r>
            <a:r>
              <a:rPr lang="en-US" altLang="ko-KR" dirty="0"/>
              <a:t>, GEIO</a:t>
            </a:r>
            <a:r>
              <a:rPr lang="ko-KR" altLang="en-US" dirty="0"/>
              <a:t>를 프로그램하고 조종해서 수많은 도전을 하게 될 꺼야</a:t>
            </a:r>
            <a:r>
              <a:rPr lang="en-US" altLang="ko-KR" dirty="0"/>
              <a:t>.</a:t>
            </a:r>
            <a:r>
              <a:rPr lang="ko-KR" altLang="en-US" dirty="0"/>
              <a:t> </a:t>
            </a:r>
            <a:endParaRPr dirty="0"/>
          </a:p>
        </p:txBody>
      </p:sp>
      <p:sp>
        <p:nvSpPr>
          <p:cNvPr id="134" name="There are four sections in each lesson:…"/>
          <p:cNvSpPr txBox="1"/>
          <p:nvPr/>
        </p:nvSpPr>
        <p:spPr>
          <a:xfrm>
            <a:off x="7344272" y="10791575"/>
            <a:ext cx="9165971"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각 레슨은 네 부분으로 나뉘어서 진행돼</a:t>
            </a:r>
            <a:r>
              <a:rPr lang="en-US" altLang="ko-KR" dirty="0"/>
              <a:t>.</a:t>
            </a:r>
            <a:endParaRPr dirty="0"/>
          </a:p>
          <a:p>
            <a:pPr>
              <a:lnSpc>
                <a:spcPct val="150000"/>
              </a:lnSpc>
              <a:defRPr sz="4000">
                <a:solidFill>
                  <a:srgbClr val="41CAD0"/>
                </a:solidFill>
              </a:defRPr>
            </a:pPr>
            <a:r>
              <a:rPr lang="ko-KR" altLang="en-US" dirty="0"/>
              <a:t>브리핑</a:t>
            </a:r>
            <a:r>
              <a:rPr lang="en-US" altLang="ko-KR" dirty="0"/>
              <a:t>, </a:t>
            </a:r>
            <a:r>
              <a:rPr lang="ko-KR" altLang="en-US" dirty="0"/>
              <a:t>숙지사항</a:t>
            </a:r>
            <a:r>
              <a:rPr lang="en-US" altLang="ko-KR" dirty="0"/>
              <a:t>, </a:t>
            </a:r>
            <a:r>
              <a:rPr lang="ko-KR" altLang="en-US" dirty="0"/>
              <a:t>훈련</a:t>
            </a:r>
            <a:r>
              <a:rPr lang="en-US" altLang="ko-KR" dirty="0"/>
              <a:t>, </a:t>
            </a:r>
            <a:r>
              <a:rPr lang="ko-KR" altLang="en-US" dirty="0"/>
              <a:t>도전</a:t>
            </a:r>
            <a:endParaRPr dirty="0"/>
          </a:p>
        </p:txBody>
      </p:sp>
      <p:grpSp>
        <p:nvGrpSpPr>
          <p:cNvPr id="137" name="Briefing…"/>
          <p:cNvGrpSpPr/>
          <p:nvPr/>
        </p:nvGrpSpPr>
        <p:grpSpPr>
          <a:xfrm>
            <a:off x="7344272" y="1319814"/>
            <a:ext cx="9682754" cy="7513290"/>
            <a:chOff x="-6352" y="123792"/>
            <a:chExt cx="9682752" cy="7513288"/>
          </a:xfrm>
        </p:grpSpPr>
        <p:sp>
          <p:nvSpPr>
            <p:cNvPr id="136" name="Briefing…"/>
            <p:cNvSpPr txBox="1"/>
            <p:nvPr/>
          </p:nvSpPr>
          <p:spPr>
            <a:xfrm>
              <a:off x="101600" y="155855"/>
              <a:ext cx="9466851" cy="7335339"/>
            </a:xfrm>
            <a:prstGeom prst="rect">
              <a:avLst/>
            </a:prstGeom>
            <a:solidFill>
              <a:srgbClr val="2B2B32">
                <a:alpha val="79900"/>
              </a:srgb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000">
                  <a:solidFill>
                    <a:srgbClr val="FFFFFF"/>
                  </a:solidFill>
                </a:defRPr>
              </a:pPr>
              <a:endParaRPr dirty="0"/>
            </a:p>
            <a:p>
              <a:pPr>
                <a:defRPr sz="4000">
                  <a:solidFill>
                    <a:srgbClr val="FFFFFF"/>
                  </a:solidFill>
                </a:defRPr>
              </a:pPr>
              <a:r>
                <a:rPr lang="ko-KR" altLang="en-US" dirty="0"/>
                <a:t>브리핑</a:t>
              </a:r>
              <a:endParaRPr dirty="0"/>
            </a:p>
            <a:p>
              <a:pPr>
                <a:defRPr>
                  <a:solidFill>
                    <a:srgbClr val="FFFFFF"/>
                  </a:solidFill>
                </a:defRPr>
              </a:pPr>
              <a:r>
                <a:rPr lang="ko-KR" altLang="en-US" dirty="0"/>
                <a:t>레슨의 주요 내용 소개</a:t>
              </a:r>
              <a:endParaRPr dirty="0"/>
            </a:p>
            <a:p>
              <a:pPr>
                <a:defRPr sz="4000">
                  <a:solidFill>
                    <a:srgbClr val="FFFFFF"/>
                  </a:solidFill>
                </a:defRPr>
              </a:pPr>
              <a:endParaRPr dirty="0"/>
            </a:p>
            <a:p>
              <a:pPr>
                <a:defRPr sz="4000">
                  <a:solidFill>
                    <a:srgbClr val="FFFFFF"/>
                  </a:solidFill>
                </a:defRPr>
              </a:pPr>
              <a:r>
                <a:rPr lang="ko-KR" altLang="en-US" dirty="0"/>
                <a:t>숙지사항</a:t>
              </a:r>
              <a:endParaRPr dirty="0"/>
            </a:p>
            <a:p>
              <a:pPr>
                <a:defRPr>
                  <a:solidFill>
                    <a:srgbClr val="FFFFFF"/>
                  </a:solidFill>
                </a:defRPr>
              </a:pPr>
              <a:r>
                <a:rPr lang="ko-KR" altLang="en-US" dirty="0"/>
                <a:t>과제를 완수하기 위해 필요한 지식 습득</a:t>
              </a:r>
              <a:endParaRPr dirty="0"/>
            </a:p>
            <a:p>
              <a:pPr>
                <a:defRPr sz="4000">
                  <a:solidFill>
                    <a:srgbClr val="FFFFFF"/>
                  </a:solidFill>
                </a:defRPr>
              </a:pPr>
              <a:endParaRPr dirty="0"/>
            </a:p>
            <a:p>
              <a:pPr>
                <a:defRPr sz="4000">
                  <a:solidFill>
                    <a:srgbClr val="FFFFFF"/>
                  </a:solidFill>
                </a:defRPr>
              </a:pPr>
              <a:r>
                <a:rPr lang="ko-KR" altLang="en-US" dirty="0"/>
                <a:t>훈련</a:t>
              </a:r>
              <a:endParaRPr dirty="0"/>
            </a:p>
            <a:p>
              <a:pPr>
                <a:defRPr>
                  <a:solidFill>
                    <a:srgbClr val="FFFFFF"/>
                  </a:solidFill>
                </a:defRPr>
              </a:pPr>
              <a:r>
                <a:rPr lang="ko-KR" altLang="en-US" dirty="0"/>
                <a:t>두가지 기본 훈련 관제 완수</a:t>
              </a:r>
              <a:endParaRPr dirty="0"/>
            </a:p>
            <a:p>
              <a:pPr>
                <a:defRPr sz="4000">
                  <a:solidFill>
                    <a:srgbClr val="FFFFFF"/>
                  </a:solidFill>
                </a:defRPr>
              </a:pPr>
              <a:endParaRPr dirty="0"/>
            </a:p>
            <a:p>
              <a:pPr>
                <a:defRPr sz="4000">
                  <a:solidFill>
                    <a:srgbClr val="FFFFFF"/>
                  </a:solidFill>
                </a:defRPr>
              </a:pPr>
              <a:r>
                <a:rPr lang="ko-KR" altLang="en-US" dirty="0"/>
                <a:t>도전</a:t>
              </a:r>
              <a:endParaRPr dirty="0"/>
            </a:p>
            <a:p>
              <a:pPr>
                <a:defRPr>
                  <a:solidFill>
                    <a:srgbClr val="FFFFFF"/>
                  </a:solidFill>
                </a:defRPr>
              </a:pPr>
              <a:r>
                <a:rPr lang="ko-KR" altLang="en-US" dirty="0"/>
                <a:t>도전</a:t>
              </a:r>
              <a:r>
                <a:rPr lang="en-US" altLang="ko-KR" dirty="0"/>
                <a:t>!</a:t>
              </a:r>
              <a:r>
                <a:rPr lang="ko-KR" altLang="en-US" dirty="0"/>
                <a:t> 너의 실력을 보여줘</a:t>
              </a:r>
              <a:endParaRPr lang="en-US" altLang="ko-KR" dirty="0"/>
            </a:p>
            <a:p>
              <a:pPr>
                <a:defRPr>
                  <a:solidFill>
                    <a:srgbClr val="FFFFFF"/>
                  </a:solidFill>
                </a:defRPr>
              </a:pPr>
              <a:endParaRPr dirty="0"/>
            </a:p>
          </p:txBody>
        </p:sp>
        <p:pic>
          <p:nvPicPr>
            <p:cNvPr id="135" name="Briefing…" descr="Briefing…"/>
            <p:cNvPicPr>
              <a:picLocks/>
            </p:cNvPicPr>
            <p:nvPr/>
          </p:nvPicPr>
          <p:blipFill>
            <a:blip r:embed="rId5">
              <a:alphaModFix amt="79900"/>
            </a:blip>
            <a:stretch>
              <a:fillRect/>
            </a:stretch>
          </p:blipFill>
          <p:spPr>
            <a:xfrm>
              <a:off x="-6352" y="123792"/>
              <a:ext cx="9682752" cy="7513288"/>
            </a:xfrm>
            <a:prstGeom prst="rect">
              <a:avLst/>
            </a:prstGeom>
            <a:effectLst/>
          </p:spPr>
        </p:pic>
      </p:grpSp>
      <p:sp>
        <p:nvSpPr>
          <p:cNvPr id="138" name="Now, let our course begin!"/>
          <p:cNvSpPr txBox="1"/>
          <p:nvPr/>
        </p:nvSpPr>
        <p:spPr>
          <a:xfrm>
            <a:off x="7888535" y="11349644"/>
            <a:ext cx="859422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000">
                <a:solidFill>
                  <a:srgbClr val="41CAD0"/>
                </a:solidFill>
              </a:defRPr>
            </a:lvl1pPr>
          </a:lstStyle>
          <a:p>
            <a:r>
              <a:rPr lang="ko-KR" altLang="en-US" dirty="0"/>
              <a:t>자</a:t>
            </a:r>
            <a:r>
              <a:rPr lang="en-US" altLang="ko-KR" dirty="0"/>
              <a:t>! </a:t>
            </a:r>
            <a:r>
              <a:rPr lang="ko-KR" altLang="en-US" dirty="0"/>
              <a:t>이제 레슨을 시작해보자</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33"/>
                                        </p:tgtEl>
                                      </p:cBhvr>
                                    </p:animEffect>
                                    <p:set>
                                      <p:cBhvr>
                                        <p:cTn id="11" fill="hold">
                                          <p:stCondLst>
                                            <p:cond delay="499"/>
                                          </p:stCondLst>
                                        </p:cTn>
                                        <p:tgtEl>
                                          <p:spTgt spid="133"/>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fill="hold" grpId="4" nodeType="clickEffect">
                                  <p:stCondLst>
                                    <p:cond delay="0"/>
                                  </p:stCondLst>
                                  <p:iterate type="lt">
                                    <p:tmAbs val="0"/>
                                  </p:iterate>
                                  <p:childTnLst>
                                    <p:set>
                                      <p:cBhvr>
                                        <p:cTn id="18" fill="hold"/>
                                        <p:tgtEl>
                                          <p:spTgt spid="137"/>
                                        </p:tgtEl>
                                        <p:attrNameLst>
                                          <p:attrName>style.visibility</p:attrName>
                                        </p:attrNameLst>
                                      </p:cBhvr>
                                      <p:to>
                                        <p:strVal val="visible"/>
                                      </p:to>
                                    </p:set>
                                    <p:animEffect transition="in" filter="fade">
                                      <p:cBhvr>
                                        <p:cTn id="19" dur="1500"/>
                                        <p:tgtEl>
                                          <p:spTgt spid="1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grpId="5" nodeType="clickEffect">
                                  <p:stCondLst>
                                    <p:cond delay="0"/>
                                  </p:stCondLst>
                                  <p:iterate>
                                    <p:tmAbs val="0"/>
                                  </p:iterate>
                                  <p:childTnLst>
                                    <p:animEffect transition="out" filter="wipe(left)">
                                      <p:cBhvr>
                                        <p:cTn id="23" dur="500" fill="hold"/>
                                        <p:tgtEl>
                                          <p:spTgt spid="134"/>
                                        </p:tgtEl>
                                      </p:cBhvr>
                                    </p:animEffect>
                                    <p:set>
                                      <p:cBhvr>
                                        <p:cTn id="24" fill="hold">
                                          <p:stCondLst>
                                            <p:cond delay="499"/>
                                          </p:stCondLst>
                                        </p:cTn>
                                        <p:tgtEl>
                                          <p:spTgt spid="134"/>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grpId="6" nodeType="afterEffect">
                                  <p:stCondLst>
                                    <p:cond delay="0"/>
                                  </p:stCondLst>
                                  <p:iterate type="lt">
                                    <p:tmAbs val="100"/>
                                  </p:iterate>
                                  <p:childTnLst>
                                    <p:set>
                                      <p:cBhvr>
                                        <p:cTn id="27" fill="hold"/>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P spid="133" grpId="2" animBg="1" advAuto="0"/>
      <p:bldP spid="134" grpId="3" animBg="1" advAuto="0"/>
      <p:bldP spid="134" grpId="5" animBg="1" advAuto="0"/>
      <p:bldP spid="137" grpId="4" animBg="1" advAuto="0"/>
      <p:bldP spid="138" grpId="6"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41"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42" name="Basic Knowledge"/>
          <p:cNvSpPr txBox="1"/>
          <p:nvPr/>
        </p:nvSpPr>
        <p:spPr>
          <a:xfrm>
            <a:off x="10601820" y="6345039"/>
            <a:ext cx="3180359"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rPr lang="ko-KR" altLang="en-US" dirty="0"/>
              <a:t>숙지사항</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45"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46"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47" name="First of all, can anyone tell me why human need robots?"/>
          <p:cNvSpPr txBox="1"/>
          <p:nvPr/>
        </p:nvSpPr>
        <p:spPr>
          <a:xfrm>
            <a:off x="6563712" y="11280800"/>
            <a:ext cx="1167306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먼저</a:t>
            </a:r>
            <a:r>
              <a:rPr lang="en-US" altLang="ko-KR" dirty="0"/>
              <a:t>, </a:t>
            </a:r>
            <a:r>
              <a:rPr lang="ko-KR" altLang="en-US" dirty="0"/>
              <a:t>사람에게 로봇이 왜 필요한지 이야기해볼까</a:t>
            </a:r>
            <a:r>
              <a:rPr lang="en-US" altLang="ko-KR" dirty="0"/>
              <a:t>? </a:t>
            </a:r>
            <a:endParaRPr dirty="0"/>
          </a:p>
        </p:txBody>
      </p:sp>
      <p:sp>
        <p:nvSpPr>
          <p:cNvPr id="148" name="Then what can robot actually do for human?"/>
          <p:cNvSpPr txBox="1"/>
          <p:nvPr/>
        </p:nvSpPr>
        <p:spPr>
          <a:xfrm>
            <a:off x="6448295" y="11317680"/>
            <a:ext cx="10789813"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그럼</a:t>
            </a:r>
            <a:r>
              <a:rPr lang="en-US" altLang="ko-KR" dirty="0"/>
              <a:t>, </a:t>
            </a:r>
            <a:r>
              <a:rPr lang="ko-KR" altLang="en-US" dirty="0"/>
              <a:t>로봇은 사람을 위해 무엇을 할 수 있을까</a:t>
            </a:r>
            <a:r>
              <a:rPr lang="en-US" altLang="ko-KR" dirty="0"/>
              <a:t>?</a:t>
            </a:r>
            <a:endParaRPr dirty="0"/>
          </a:p>
        </p:txBody>
      </p:sp>
      <p:sp>
        <p:nvSpPr>
          <p:cNvPr id="149" name="Great! Then let’s see what does GEIO look like."/>
          <p:cNvSpPr txBox="1"/>
          <p:nvPr/>
        </p:nvSpPr>
        <p:spPr>
          <a:xfrm>
            <a:off x="6448295" y="11385552"/>
            <a:ext cx="1178848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대단해</a:t>
            </a:r>
            <a:r>
              <a:rPr lang="en-US" altLang="ko-KR" dirty="0"/>
              <a:t>! GEIO</a:t>
            </a:r>
            <a:r>
              <a:rPr lang="ko-KR" altLang="en-US" dirty="0"/>
              <a:t>가 어떤 모습을 하고 있는지 알아보자</a:t>
            </a:r>
            <a:r>
              <a:rPr lang="en-US" altLang="ko-KR" dirty="0"/>
              <a:t>.</a:t>
            </a:r>
            <a:endParaRPr dirty="0"/>
          </a:p>
        </p:txBody>
      </p:sp>
      <p:sp>
        <p:nvSpPr>
          <p:cNvPr id="150" name="High accuracy"/>
          <p:cNvSpPr/>
          <p:nvPr/>
        </p:nvSpPr>
        <p:spPr>
          <a:xfrm>
            <a:off x="3145626" y="1841694"/>
            <a:ext cx="4846230"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높은 정확도</a:t>
            </a:r>
            <a:endParaRPr dirty="0"/>
          </a:p>
        </p:txBody>
      </p:sp>
      <p:sp>
        <p:nvSpPr>
          <p:cNvPr id="151" name="Able to work in bad environment"/>
          <p:cNvSpPr/>
          <p:nvPr/>
        </p:nvSpPr>
        <p:spPr>
          <a:xfrm>
            <a:off x="3145626" y="5418658"/>
            <a:ext cx="4846230"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나쁜 환경에서 일할 수 있다</a:t>
            </a:r>
            <a:endParaRPr dirty="0"/>
          </a:p>
        </p:txBody>
      </p:sp>
      <p:sp>
        <p:nvSpPr>
          <p:cNvPr id="152" name="Never tired"/>
          <p:cNvSpPr/>
          <p:nvPr/>
        </p:nvSpPr>
        <p:spPr>
          <a:xfrm>
            <a:off x="3145626" y="7207140"/>
            <a:ext cx="4846230"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지치지 않는다</a:t>
            </a:r>
            <a:endParaRPr dirty="0"/>
          </a:p>
        </p:txBody>
      </p:sp>
      <p:sp>
        <p:nvSpPr>
          <p:cNvPr id="153" name="Daily service"/>
          <p:cNvSpPr/>
          <p:nvPr/>
        </p:nvSpPr>
        <p:spPr>
          <a:xfrm>
            <a:off x="11430000" y="2733059"/>
            <a:ext cx="4496343" cy="1270001"/>
          </a:xfrm>
          <a:prstGeom prst="roundRect">
            <a:avLst>
              <a:gd name="adj" fmla="val 15000"/>
            </a:avLst>
          </a:prstGeom>
          <a:solidFill>
            <a:srgbClr val="41495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반복적 업무</a:t>
            </a:r>
            <a:endParaRPr dirty="0"/>
          </a:p>
        </p:txBody>
      </p:sp>
      <p:sp>
        <p:nvSpPr>
          <p:cNvPr id="154" name="Industrial production"/>
          <p:cNvSpPr/>
          <p:nvPr/>
        </p:nvSpPr>
        <p:spPr>
          <a:xfrm>
            <a:off x="11430000" y="4568343"/>
            <a:ext cx="4496343" cy="1270001"/>
          </a:xfrm>
          <a:prstGeom prst="roundRect">
            <a:avLst>
              <a:gd name="adj" fmla="val 15000"/>
            </a:avLst>
          </a:prstGeom>
          <a:solidFill>
            <a:srgbClr val="41495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산업 생산</a:t>
            </a:r>
            <a:endParaRPr dirty="0"/>
          </a:p>
        </p:txBody>
      </p:sp>
      <p:sp>
        <p:nvSpPr>
          <p:cNvPr id="155" name="Military actions"/>
          <p:cNvSpPr/>
          <p:nvPr/>
        </p:nvSpPr>
        <p:spPr>
          <a:xfrm>
            <a:off x="11430000" y="6403627"/>
            <a:ext cx="4496343" cy="1270001"/>
          </a:xfrm>
          <a:prstGeom prst="roundRect">
            <a:avLst>
              <a:gd name="adj" fmla="val 15000"/>
            </a:avLst>
          </a:prstGeom>
          <a:solidFill>
            <a:srgbClr val="41495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군사 작전</a:t>
            </a:r>
            <a:endParaRPr dirty="0"/>
          </a:p>
        </p:txBody>
      </p:sp>
      <p:sp>
        <p:nvSpPr>
          <p:cNvPr id="156" name="Follow men’s commands"/>
          <p:cNvSpPr/>
          <p:nvPr/>
        </p:nvSpPr>
        <p:spPr>
          <a:xfrm>
            <a:off x="3145626" y="3630176"/>
            <a:ext cx="4846230" cy="1270001"/>
          </a:xfrm>
          <a:prstGeom prst="roundRect">
            <a:avLst>
              <a:gd name="adj" fmla="val 15000"/>
            </a:avLst>
          </a:prstGeom>
          <a:solidFill>
            <a:srgbClr val="00CF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사람의 명령을 따른다</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lt">
                                    <p:tmAbs val="100"/>
                                  </p:iterate>
                                  <p:childTnLst>
                                    <p:set>
                                      <p:cBhvr>
                                        <p:cTn id="10" fill="hold"/>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type="lt">
                                    <p:tmAbs val="100"/>
                                  </p:iterate>
                                  <p:childTnLst>
                                    <p:set>
                                      <p:cBhvr>
                                        <p:cTn id="14" fill="hold"/>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type="lt">
                                    <p:tmAbs val="100"/>
                                  </p:iterate>
                                  <p:childTnLst>
                                    <p:set>
                                      <p:cBhvr>
                                        <p:cTn id="22" fill="hold"/>
                                        <p:tgtEl>
                                          <p:spTgt spid="1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6" nodeType="clickEffect">
                                  <p:stCondLst>
                                    <p:cond delay="0"/>
                                  </p:stCondLst>
                                  <p:iterate>
                                    <p:tmAbs val="0"/>
                                  </p:iterate>
                                  <p:childTnLst>
                                    <p:animEffect transition="out" filter="wipe(left)">
                                      <p:cBhvr>
                                        <p:cTn id="26" dur="500" fill="hold"/>
                                        <p:tgtEl>
                                          <p:spTgt spid="147"/>
                                        </p:tgtEl>
                                      </p:cBhvr>
                                    </p:animEffect>
                                    <p:set>
                                      <p:cBhvr>
                                        <p:cTn id="27" fill="hold">
                                          <p:stCondLst>
                                            <p:cond delay="499"/>
                                          </p:stCondLst>
                                        </p:cTn>
                                        <p:tgtEl>
                                          <p:spTgt spid="147"/>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grpId="7" nodeType="afterEffect">
                                  <p:stCondLst>
                                    <p:cond delay="0"/>
                                  </p:stCondLst>
                                  <p:iterate type="lt">
                                    <p:tmAbs val="100"/>
                                  </p:iterate>
                                  <p:childTnLst>
                                    <p:set>
                                      <p:cBhvr>
                                        <p:cTn id="30" fill="hold"/>
                                        <p:tgtEl>
                                          <p:spTgt spid="1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type="lt">
                                    <p:tmAbs val="100"/>
                                  </p:iterate>
                                  <p:childTnLst>
                                    <p:set>
                                      <p:cBhvr>
                                        <p:cTn id="34" fill="hold"/>
                                        <p:tgtEl>
                                          <p:spTgt spid="1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type="lt">
                                    <p:tmAbs val="100"/>
                                  </p:iterate>
                                  <p:childTnLst>
                                    <p:set>
                                      <p:cBhvr>
                                        <p:cTn id="38" fill="hold"/>
                                        <p:tgtEl>
                                          <p:spTgt spid="1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type="lt">
                                    <p:tmAbs val="100"/>
                                  </p:iterate>
                                  <p:childTnLst>
                                    <p:set>
                                      <p:cBhvr>
                                        <p:cTn id="42" fill="hold"/>
                                        <p:tgtEl>
                                          <p:spTgt spid="1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11" nodeType="clickEffect">
                                  <p:stCondLst>
                                    <p:cond delay="0"/>
                                  </p:stCondLst>
                                  <p:iterate>
                                    <p:tmAbs val="0"/>
                                  </p:iterate>
                                  <p:childTnLst>
                                    <p:animEffect transition="out" filter="wipe(left)">
                                      <p:cBhvr>
                                        <p:cTn id="46" dur="500" fill="hold"/>
                                        <p:tgtEl>
                                          <p:spTgt spid="148"/>
                                        </p:tgtEl>
                                      </p:cBhvr>
                                    </p:animEffect>
                                    <p:set>
                                      <p:cBhvr>
                                        <p:cTn id="47" fill="hold">
                                          <p:stCondLst>
                                            <p:cond delay="499"/>
                                          </p:stCondLst>
                                        </p:cTn>
                                        <p:tgtEl>
                                          <p:spTgt spid="148"/>
                                        </p:tgtEl>
                                        <p:attrNameLst>
                                          <p:attrName>style.visibility</p:attrName>
                                        </p:attrNameLst>
                                      </p:cBhvr>
                                      <p:to>
                                        <p:strVal val="hidden"/>
                                      </p:to>
                                    </p:set>
                                  </p:childTnLst>
                                </p:cTn>
                              </p:par>
                            </p:childTnLst>
                          </p:cTn>
                        </p:par>
                        <p:par>
                          <p:cTn id="48" fill="hold">
                            <p:stCondLst>
                              <p:cond delay="500"/>
                            </p:stCondLst>
                            <p:childTnLst>
                              <p:par>
                                <p:cTn id="49" presetID="1" presetClass="entr" presetSubtype="0" fill="hold" grpId="12" nodeType="afterEffect">
                                  <p:stCondLst>
                                    <p:cond delay="0"/>
                                  </p:stCondLst>
                                  <p:iterate type="lt">
                                    <p:tmAbs val="100"/>
                                  </p:iterate>
                                  <p:childTnLst>
                                    <p:set>
                                      <p:cBhvr>
                                        <p:cTn id="50"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animBg="1" advAuto="0"/>
      <p:bldP spid="147" grpId="6" animBg="1" advAuto="0"/>
      <p:bldP spid="148" grpId="7" animBg="1" advAuto="0"/>
      <p:bldP spid="148" grpId="11" animBg="1" advAuto="0"/>
      <p:bldP spid="149" grpId="12" animBg="1" advAuto="0"/>
      <p:bldP spid="150" grpId="2" animBg="1" advAuto="0"/>
      <p:bldP spid="151" grpId="4" animBg="1" advAuto="0"/>
      <p:bldP spid="152" grpId="5" animBg="1" advAuto="0"/>
      <p:bldP spid="153" grpId="8" animBg="1" advAuto="0"/>
      <p:bldP spid="154" grpId="9" animBg="1" advAuto="0"/>
      <p:bldP spid="155" grpId="10" animBg="1" advAuto="0"/>
      <p:bldP spid="156"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屏幕 改psd.jpg" descr="屏幕 改psd.jpg"/>
          <p:cNvPicPr>
            <a:picLocks noChangeAspect="1"/>
          </p:cNvPicPr>
          <p:nvPr/>
        </p:nvPicPr>
        <p:blipFill>
          <a:blip r:embed="rId2"/>
          <a:stretch>
            <a:fillRect/>
          </a:stretch>
        </p:blipFill>
        <p:spPr>
          <a:xfrm>
            <a:off x="0" y="4344"/>
            <a:ext cx="24384001" cy="13707311"/>
          </a:xfrm>
          <a:prstGeom prst="rect">
            <a:avLst/>
          </a:prstGeom>
          <a:ln w="12700">
            <a:miter lim="400000"/>
          </a:ln>
        </p:spPr>
      </p:pic>
      <p:sp>
        <p:nvSpPr>
          <p:cNvPr id="159" name="圆形"/>
          <p:cNvSpPr/>
          <p:nvPr/>
        </p:nvSpPr>
        <p:spPr>
          <a:xfrm>
            <a:off x="7395429" y="1475132"/>
            <a:ext cx="9935831" cy="9929073"/>
          </a:xfrm>
          <a:prstGeom prst="ellipse">
            <a:avLst/>
          </a:prstGeom>
          <a:solidFill>
            <a:srgbClr val="FFFFFF"/>
          </a:solidFill>
          <a:ln w="635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160" name="IMG_3723.PNG" descr="IMG_3723.PNG"/>
          <p:cNvPicPr>
            <a:picLocks noChangeAspect="1"/>
          </p:cNvPicPr>
          <p:nvPr/>
        </p:nvPicPr>
        <p:blipFill>
          <a:blip r:embed="rId3"/>
          <a:stretch>
            <a:fillRect/>
          </a:stretch>
        </p:blipFill>
        <p:spPr>
          <a:xfrm>
            <a:off x="8285716" y="2362040"/>
            <a:ext cx="8155257" cy="8155257"/>
          </a:xfrm>
          <a:prstGeom prst="rect">
            <a:avLst/>
          </a:prstGeom>
          <a:ln w="12700">
            <a:miter lim="400000"/>
          </a:ln>
        </p:spPr>
      </p:pic>
      <p:sp>
        <p:nvSpPr>
          <p:cNvPr id="161" name="线条"/>
          <p:cNvSpPr/>
          <p:nvPr/>
        </p:nvSpPr>
        <p:spPr>
          <a:xfrm flipV="1">
            <a:off x="13373587" y="3006804"/>
            <a:ext cx="1024571" cy="167221"/>
          </a:xfrm>
          <a:prstGeom prst="line">
            <a:avLst/>
          </a:prstGeom>
          <a:ln w="63500">
            <a:solidFill>
              <a:srgbClr val="00CD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62" name="圆形"/>
          <p:cNvSpPr/>
          <p:nvPr/>
        </p:nvSpPr>
        <p:spPr>
          <a:xfrm>
            <a:off x="12142028" y="2746466"/>
            <a:ext cx="1270001" cy="1270001"/>
          </a:xfrm>
          <a:prstGeom prst="ellipse">
            <a:avLst/>
          </a:prstGeom>
          <a:ln w="63500">
            <a:solidFill>
              <a:srgbClr val="00CFE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63" name="Camera"/>
          <p:cNvSpPr txBox="1"/>
          <p:nvPr/>
        </p:nvSpPr>
        <p:spPr>
          <a:xfrm>
            <a:off x="14501466" y="2706686"/>
            <a:ext cx="1256755"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CFE7"/>
                </a:solidFill>
              </a:defRPr>
            </a:lvl1pPr>
          </a:lstStyle>
          <a:p>
            <a:r>
              <a:rPr lang="ko-KR" altLang="en-US" dirty="0"/>
              <a:t>카메라</a:t>
            </a:r>
            <a:endParaRPr dirty="0"/>
          </a:p>
        </p:txBody>
      </p:sp>
      <p:sp>
        <p:nvSpPr>
          <p:cNvPr id="164" name="线条"/>
          <p:cNvSpPr/>
          <p:nvPr/>
        </p:nvSpPr>
        <p:spPr>
          <a:xfrm flipV="1">
            <a:off x="15653491" y="7110443"/>
            <a:ext cx="853260" cy="1134805"/>
          </a:xfrm>
          <a:prstGeom prst="line">
            <a:avLst/>
          </a:prstGeom>
          <a:ln w="63500">
            <a:solidFill>
              <a:srgbClr val="00CD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65" name="圆形"/>
          <p:cNvSpPr/>
          <p:nvPr/>
        </p:nvSpPr>
        <p:spPr>
          <a:xfrm>
            <a:off x="13380308" y="7791198"/>
            <a:ext cx="2545638" cy="2535400"/>
          </a:xfrm>
          <a:prstGeom prst="ellipse">
            <a:avLst/>
          </a:prstGeom>
          <a:ln w="63500">
            <a:solidFill>
              <a:srgbClr val="00CFE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66" name="Wheels"/>
          <p:cNvSpPr txBox="1"/>
          <p:nvPr/>
        </p:nvSpPr>
        <p:spPr>
          <a:xfrm>
            <a:off x="15758222" y="6546431"/>
            <a:ext cx="1531884"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rgbClr val="00CFE7"/>
                </a:solidFill>
              </a:defRPr>
            </a:lvl1pPr>
          </a:lstStyle>
          <a:p>
            <a:r>
              <a:rPr lang="ko-KR" altLang="en-US" dirty="0"/>
              <a:t>바퀴</a:t>
            </a:r>
            <a:endParaRPr dirty="0"/>
          </a:p>
        </p:txBody>
      </p:sp>
      <p:sp>
        <p:nvSpPr>
          <p:cNvPr id="167" name="线条"/>
          <p:cNvSpPr/>
          <p:nvPr/>
        </p:nvSpPr>
        <p:spPr>
          <a:xfrm flipV="1">
            <a:off x="13700958" y="4832216"/>
            <a:ext cx="1321231" cy="270698"/>
          </a:xfrm>
          <a:prstGeom prst="line">
            <a:avLst/>
          </a:prstGeom>
          <a:ln w="63500">
            <a:solidFill>
              <a:srgbClr val="00CD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68" name="椭圆形"/>
          <p:cNvSpPr/>
          <p:nvPr/>
        </p:nvSpPr>
        <p:spPr>
          <a:xfrm>
            <a:off x="10957741" y="4508804"/>
            <a:ext cx="2811207" cy="1605479"/>
          </a:xfrm>
          <a:prstGeom prst="ellipse">
            <a:avLst/>
          </a:prstGeom>
          <a:ln w="63500">
            <a:solidFill>
              <a:srgbClr val="00CFE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69" name="Controller"/>
          <p:cNvSpPr txBox="1"/>
          <p:nvPr/>
        </p:nvSpPr>
        <p:spPr>
          <a:xfrm>
            <a:off x="15128695" y="4516718"/>
            <a:ext cx="1641475"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CFE7"/>
                </a:solidFill>
              </a:defRPr>
            </a:lvl1pPr>
          </a:lstStyle>
          <a:p>
            <a:r>
              <a:rPr lang="ko-KR" altLang="en-US" dirty="0"/>
              <a:t>컨트롤러</a:t>
            </a:r>
            <a:endParaRPr dirty="0"/>
          </a:p>
        </p:txBody>
      </p:sp>
      <p:pic>
        <p:nvPicPr>
          <p:cNvPr id="170" name="色彩主角 4.png" descr="色彩主角 4.png"/>
          <p:cNvPicPr>
            <a:picLocks noChangeAspect="1"/>
          </p:cNvPicPr>
          <p:nvPr/>
        </p:nvPicPr>
        <p:blipFill>
          <a:blip r:embed="rId4"/>
          <a:stretch>
            <a:fillRect/>
          </a:stretch>
        </p:blipFill>
        <p:spPr>
          <a:xfrm>
            <a:off x="17375714" y="2480522"/>
            <a:ext cx="6767211" cy="13716001"/>
          </a:xfrm>
          <a:prstGeom prst="rect">
            <a:avLst/>
          </a:prstGeom>
          <a:ln w="12700">
            <a:miter lim="400000"/>
          </a:ln>
        </p:spPr>
      </p:pic>
      <p:pic>
        <p:nvPicPr>
          <p:cNvPr id="171" name="V朘R$~3LVOWC{SUC4.png" descr="V朘R$~3LVOWC{SUC4.png"/>
          <p:cNvPicPr>
            <a:picLocks noChangeAspect="1"/>
          </p:cNvPicPr>
          <p:nvPr/>
        </p:nvPicPr>
        <p:blipFill>
          <a:blip r:embed="rId5"/>
          <a:stretch>
            <a:fillRect/>
          </a:stretch>
        </p:blipFill>
        <p:spPr>
          <a:xfrm>
            <a:off x="114313" y="9376184"/>
            <a:ext cx="24384001" cy="4432301"/>
          </a:xfrm>
          <a:prstGeom prst="rect">
            <a:avLst/>
          </a:prstGeom>
          <a:ln w="12700">
            <a:miter lim="400000"/>
          </a:ln>
        </p:spPr>
      </p:pic>
      <p:sp>
        <p:nvSpPr>
          <p:cNvPr id="172" name="This is GEIO. The above picture shows the main parts of GEIO."/>
          <p:cNvSpPr txBox="1"/>
          <p:nvPr/>
        </p:nvSpPr>
        <p:spPr>
          <a:xfrm>
            <a:off x="5057849" y="11234126"/>
            <a:ext cx="14268330"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이게 </a:t>
            </a:r>
            <a:r>
              <a:rPr dirty="0"/>
              <a:t>GEIO</a:t>
            </a:r>
            <a:r>
              <a:rPr lang="ko-KR" altLang="en-US" dirty="0"/>
              <a:t>야</a:t>
            </a:r>
            <a:r>
              <a:rPr dirty="0"/>
              <a:t>. </a:t>
            </a:r>
            <a:r>
              <a:rPr lang="ko-KR" altLang="en-US" dirty="0"/>
              <a:t>위 사진에서 </a:t>
            </a:r>
            <a:r>
              <a:rPr lang="en-US" altLang="ko-KR" dirty="0"/>
              <a:t>GEIO</a:t>
            </a:r>
            <a:r>
              <a:rPr lang="ko-KR" altLang="en-US" dirty="0"/>
              <a:t>의 </a:t>
            </a:r>
            <a:r>
              <a:rPr lang="en-US" altLang="ko-KR" dirty="0"/>
              <a:t> </a:t>
            </a:r>
            <a:r>
              <a:rPr lang="ko-KR" altLang="en-US" dirty="0"/>
              <a:t>주요 장치를 볼 수 있어</a:t>
            </a:r>
            <a:r>
              <a:rPr lang="en-US" altLang="ko-KR" dirty="0"/>
              <a:t>. </a:t>
            </a:r>
            <a:endParaRPr dirty="0"/>
          </a:p>
        </p:txBody>
      </p:sp>
      <p:sp>
        <p:nvSpPr>
          <p:cNvPr id="173" name="The camera and laser receiver are GEIO’s sensing modules. The wheels and laser machine gun are the executing modules. But they are all controlled by the controller—GEIO’s brain."/>
          <p:cNvSpPr txBox="1"/>
          <p:nvPr/>
        </p:nvSpPr>
        <p:spPr>
          <a:xfrm>
            <a:off x="936611" y="10752163"/>
            <a:ext cx="22431840"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en-US" dirty="0"/>
              <a:t>GEIO</a:t>
            </a:r>
            <a:r>
              <a:rPr lang="ko-KR" altLang="en-US" dirty="0"/>
              <a:t>의 감지 모듈은 카메라와 레이저 수신장치야</a:t>
            </a:r>
            <a:r>
              <a:rPr lang="en-US" altLang="ko-KR" dirty="0"/>
              <a:t>. </a:t>
            </a:r>
            <a:r>
              <a:rPr lang="ko-KR" altLang="en-US" dirty="0"/>
              <a:t>실행 모듈은 바퀴와 레이저 머신 건이겠지</a:t>
            </a:r>
            <a:r>
              <a:rPr lang="en-US" altLang="ko-KR" dirty="0"/>
              <a:t>?</a:t>
            </a:r>
            <a:r>
              <a:rPr lang="en-US" dirty="0"/>
              <a:t> </a:t>
            </a:r>
            <a:r>
              <a:rPr lang="ko-KR" altLang="en-US" dirty="0"/>
              <a:t>그렇지만 두가지 모듈 모두  </a:t>
            </a:r>
            <a:r>
              <a:rPr lang="en-US" altLang="ko-KR" dirty="0"/>
              <a:t>GEIO</a:t>
            </a:r>
            <a:r>
              <a:rPr lang="ko-KR" altLang="en-US" dirty="0"/>
              <a:t>의 뇌와 같은 존재인 컨트롤러에 의해서 조종 받고 있지</a:t>
            </a:r>
            <a:r>
              <a:rPr lang="en-US" altLang="ko-KR" dirty="0"/>
              <a:t>.</a:t>
            </a:r>
            <a:endParaRPr dirty="0"/>
          </a:p>
        </p:txBody>
      </p:sp>
      <p:sp>
        <p:nvSpPr>
          <p:cNvPr id="174" name="线条"/>
          <p:cNvSpPr/>
          <p:nvPr/>
        </p:nvSpPr>
        <p:spPr>
          <a:xfrm flipV="1">
            <a:off x="10576796" y="2280453"/>
            <a:ext cx="590099" cy="590100"/>
          </a:xfrm>
          <a:prstGeom prst="line">
            <a:avLst/>
          </a:prstGeom>
          <a:ln w="63500">
            <a:solidFill>
              <a:srgbClr val="00CD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5" name="圆形"/>
          <p:cNvSpPr/>
          <p:nvPr/>
        </p:nvSpPr>
        <p:spPr>
          <a:xfrm>
            <a:off x="9903245" y="2886166"/>
            <a:ext cx="1478234" cy="1475237"/>
          </a:xfrm>
          <a:prstGeom prst="ellipse">
            <a:avLst/>
          </a:prstGeom>
          <a:ln w="63500">
            <a:solidFill>
              <a:srgbClr val="00CFE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6" name="Laser machine gun"/>
          <p:cNvSpPr txBox="1"/>
          <p:nvPr/>
        </p:nvSpPr>
        <p:spPr>
          <a:xfrm>
            <a:off x="10271004" y="1725429"/>
            <a:ext cx="3881518" cy="560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rgbClr val="00CFE7"/>
                </a:solidFill>
              </a:defRPr>
            </a:lvl1pPr>
          </a:lstStyle>
          <a:p>
            <a:r>
              <a:rPr lang="ko-KR" altLang="en-US" dirty="0"/>
              <a:t>레이저 머신건</a:t>
            </a:r>
            <a:endParaRPr dirty="0"/>
          </a:p>
        </p:txBody>
      </p:sp>
      <p:sp>
        <p:nvSpPr>
          <p:cNvPr id="177" name="线条"/>
          <p:cNvSpPr/>
          <p:nvPr/>
        </p:nvSpPr>
        <p:spPr>
          <a:xfrm flipH="1" flipV="1">
            <a:off x="8962519" y="5726468"/>
            <a:ext cx="576570" cy="416213"/>
          </a:xfrm>
          <a:prstGeom prst="line">
            <a:avLst/>
          </a:prstGeom>
          <a:ln w="63500">
            <a:solidFill>
              <a:srgbClr val="00CD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8" name="圆形"/>
          <p:cNvSpPr/>
          <p:nvPr/>
        </p:nvSpPr>
        <p:spPr>
          <a:xfrm>
            <a:off x="8992867" y="6140855"/>
            <a:ext cx="1270001" cy="1270001"/>
          </a:xfrm>
          <a:prstGeom prst="ellipse">
            <a:avLst/>
          </a:prstGeom>
          <a:ln w="63500">
            <a:solidFill>
              <a:srgbClr val="00CFE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9" name="Laser receiver"/>
          <p:cNvSpPr txBox="1"/>
          <p:nvPr/>
        </p:nvSpPr>
        <p:spPr>
          <a:xfrm>
            <a:off x="7459796" y="5179721"/>
            <a:ext cx="2811207"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rgbClr val="00CFE7"/>
                </a:solidFill>
              </a:defRPr>
            </a:lvl1pPr>
          </a:lstStyle>
          <a:p>
            <a:r>
              <a:rPr lang="ko-KR" altLang="en-US" dirty="0"/>
              <a:t>레이저 리시버</a:t>
            </a:r>
            <a:endParaRPr dirty="0"/>
          </a:p>
        </p:txBody>
      </p:sp>
      <p:sp>
        <p:nvSpPr>
          <p:cNvPr id="180" name="矩形"/>
          <p:cNvSpPr/>
          <p:nvPr/>
        </p:nvSpPr>
        <p:spPr>
          <a:xfrm>
            <a:off x="14997554" y="4424196"/>
            <a:ext cx="1955801" cy="749301"/>
          </a:xfrm>
          <a:prstGeom prst="rect">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81" name="But how can we control GEIO? We need to programme it."/>
          <p:cNvSpPr txBox="1"/>
          <p:nvPr/>
        </p:nvSpPr>
        <p:spPr>
          <a:xfrm>
            <a:off x="1357282" y="11060768"/>
            <a:ext cx="21898062"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000">
                <a:solidFill>
                  <a:srgbClr val="41CAD0"/>
                </a:solidFill>
              </a:defRPr>
            </a:lvl1pPr>
          </a:lstStyle>
          <a:p>
            <a:r>
              <a:rPr lang="ko-KR" altLang="en-US" dirty="0"/>
              <a:t>그런데 어떻게 </a:t>
            </a:r>
            <a:r>
              <a:rPr lang="en-US" altLang="ko-KR" dirty="0"/>
              <a:t>GEIO</a:t>
            </a:r>
            <a:r>
              <a:rPr lang="ko-KR" altLang="en-US" dirty="0"/>
              <a:t>를 조종할까</a:t>
            </a:r>
            <a:r>
              <a:rPr lang="en-US" altLang="ko-KR" dirty="0"/>
              <a:t>? </a:t>
            </a:r>
          </a:p>
          <a:p>
            <a:r>
              <a:rPr lang="ko-KR" altLang="en-US" dirty="0"/>
              <a:t>바로 프로그램이 필요해</a:t>
            </a:r>
            <a:r>
              <a:rPr lang="en-US" altLang="ko-KR" dirty="0"/>
              <a:t>!</a:t>
            </a:r>
            <a:endParaRPr dirty="0"/>
          </a:p>
        </p:txBody>
      </p:sp>
      <p:sp>
        <p:nvSpPr>
          <p:cNvPr id="182" name="Actually, most of the robots on earth consist of these three parts: sensing modules, executing modules and the controller."/>
          <p:cNvSpPr txBox="1"/>
          <p:nvPr/>
        </p:nvSpPr>
        <p:spPr>
          <a:xfrm>
            <a:off x="1147424" y="11259969"/>
            <a:ext cx="22431840" cy="910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사실</a:t>
            </a:r>
            <a:r>
              <a:rPr lang="en-US" altLang="ko-KR" dirty="0"/>
              <a:t>, </a:t>
            </a:r>
            <a:r>
              <a:rPr lang="ko-KR" altLang="en-US" dirty="0"/>
              <a:t>지구상의 대다수의 로봇은 세가지 구성으로 이루어져 있어 </a:t>
            </a:r>
            <a:r>
              <a:rPr lang="en-US" altLang="ko-KR" dirty="0"/>
              <a:t>- </a:t>
            </a:r>
            <a:r>
              <a:rPr lang="ko-KR" altLang="en-US" dirty="0"/>
              <a:t> 감지 모듈</a:t>
            </a:r>
            <a:r>
              <a:rPr lang="en-US" altLang="ko-KR" dirty="0"/>
              <a:t>, </a:t>
            </a:r>
            <a:r>
              <a:rPr lang="ko-KR" altLang="en-US" dirty="0"/>
              <a:t>실행 모듈</a:t>
            </a:r>
            <a:r>
              <a:rPr lang="en-US" altLang="ko-KR" dirty="0"/>
              <a:t>, </a:t>
            </a:r>
            <a:r>
              <a:rPr lang="ko-KR" altLang="en-US" dirty="0"/>
              <a:t>컨트롤러 </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16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1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5" nodeType="clickEffect">
                                  <p:stCondLst>
                                    <p:cond delay="0"/>
                                  </p:stCondLst>
                                  <p:iterate>
                                    <p:tmAbs val="0"/>
                                  </p:iterate>
                                  <p:childTnLst>
                                    <p:set>
                                      <p:cBhvr>
                                        <p:cTn id="20" fill="hold"/>
                                        <p:tgtEl>
                                          <p:spTgt spid="16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6" nodeType="afterEffect">
                                  <p:stCondLst>
                                    <p:cond delay="0"/>
                                  </p:stCondLst>
                                  <p:iterate>
                                    <p:tmAbs val="0"/>
                                  </p:iterate>
                                  <p:childTnLst>
                                    <p:set>
                                      <p:cBhvr>
                                        <p:cTn id="23" fill="hold"/>
                                        <p:tgtEl>
                                          <p:spTgt spid="16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7" nodeType="afterEffect">
                                  <p:stCondLst>
                                    <p:cond delay="0"/>
                                  </p:stCondLst>
                                  <p:iterate>
                                    <p:tmAbs val="0"/>
                                  </p:iterate>
                                  <p:childTnLst>
                                    <p:set>
                                      <p:cBhvr>
                                        <p:cTn id="26" fill="hold"/>
                                        <p:tgtEl>
                                          <p:spTgt spid="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8" nodeType="clickEffect">
                                  <p:stCondLst>
                                    <p:cond delay="0"/>
                                  </p:stCondLst>
                                  <p:iterate>
                                    <p:tmAbs val="0"/>
                                  </p:iterate>
                                  <p:childTnLst>
                                    <p:set>
                                      <p:cBhvr>
                                        <p:cTn id="30" fill="hold"/>
                                        <p:tgtEl>
                                          <p:spTgt spid="16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9" nodeType="afterEffect">
                                  <p:stCondLst>
                                    <p:cond delay="0"/>
                                  </p:stCondLst>
                                  <p:iterate>
                                    <p:tmAbs val="0"/>
                                  </p:iterate>
                                  <p:childTnLst>
                                    <p:set>
                                      <p:cBhvr>
                                        <p:cTn id="33" fill="hold"/>
                                        <p:tgtEl>
                                          <p:spTgt spid="167"/>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0" nodeType="afterEffect">
                                  <p:stCondLst>
                                    <p:cond delay="0"/>
                                  </p:stCondLst>
                                  <p:iterate>
                                    <p:tmAbs val="0"/>
                                  </p:iterate>
                                  <p:childTnLst>
                                    <p:set>
                                      <p:cBhvr>
                                        <p:cTn id="36" fill="hold"/>
                                        <p:tgtEl>
                                          <p:spTgt spid="1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1" nodeType="clickEffect">
                                  <p:stCondLst>
                                    <p:cond delay="0"/>
                                  </p:stCondLst>
                                  <p:iterate>
                                    <p:tmAbs val="0"/>
                                  </p:iterate>
                                  <p:childTnLst>
                                    <p:set>
                                      <p:cBhvr>
                                        <p:cTn id="40" fill="hold"/>
                                        <p:tgtEl>
                                          <p:spTgt spid="17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12" nodeType="afterEffect">
                                  <p:stCondLst>
                                    <p:cond delay="0"/>
                                  </p:stCondLst>
                                  <p:iterate>
                                    <p:tmAbs val="0"/>
                                  </p:iterate>
                                  <p:childTnLst>
                                    <p:set>
                                      <p:cBhvr>
                                        <p:cTn id="43" fill="hold"/>
                                        <p:tgtEl>
                                          <p:spTgt spid="17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13" nodeType="afterEffect">
                                  <p:stCondLst>
                                    <p:cond delay="0"/>
                                  </p:stCondLst>
                                  <p:iterate>
                                    <p:tmAbs val="0"/>
                                  </p:iterate>
                                  <p:childTnLst>
                                    <p:set>
                                      <p:cBhvr>
                                        <p:cTn id="46" fill="hold"/>
                                        <p:tgtEl>
                                          <p:spTgt spid="1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4" nodeType="clickEffect">
                                  <p:stCondLst>
                                    <p:cond delay="0"/>
                                  </p:stCondLst>
                                  <p:iterate>
                                    <p:tmAbs val="0"/>
                                  </p:iterate>
                                  <p:childTnLst>
                                    <p:set>
                                      <p:cBhvr>
                                        <p:cTn id="50" fill="hold"/>
                                        <p:tgtEl>
                                          <p:spTgt spid="178"/>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15" nodeType="afterEffect">
                                  <p:stCondLst>
                                    <p:cond delay="0"/>
                                  </p:stCondLst>
                                  <p:iterate>
                                    <p:tmAbs val="0"/>
                                  </p:iterate>
                                  <p:childTnLst>
                                    <p:set>
                                      <p:cBhvr>
                                        <p:cTn id="53" fill="hold"/>
                                        <p:tgtEl>
                                          <p:spTgt spid="177"/>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16" nodeType="afterEffect">
                                  <p:stCondLst>
                                    <p:cond delay="0"/>
                                  </p:stCondLst>
                                  <p:iterate>
                                    <p:tmAbs val="0"/>
                                  </p:iterate>
                                  <p:childTnLst>
                                    <p:set>
                                      <p:cBhvr>
                                        <p:cTn id="56" fill="hold"/>
                                        <p:tgtEl>
                                          <p:spTgt spid="17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xit" presetSubtype="8" fill="hold" grpId="17" nodeType="clickEffect">
                                  <p:stCondLst>
                                    <p:cond delay="0"/>
                                  </p:stCondLst>
                                  <p:iterate>
                                    <p:tmAbs val="0"/>
                                  </p:iterate>
                                  <p:childTnLst>
                                    <p:animEffect transition="out" filter="wipe(left)">
                                      <p:cBhvr>
                                        <p:cTn id="60" dur="500" fill="hold"/>
                                        <p:tgtEl>
                                          <p:spTgt spid="172"/>
                                        </p:tgtEl>
                                      </p:cBhvr>
                                    </p:animEffect>
                                    <p:set>
                                      <p:cBhvr>
                                        <p:cTn id="61" fill="hold">
                                          <p:stCondLst>
                                            <p:cond delay="499"/>
                                          </p:stCondLst>
                                        </p:cTn>
                                        <p:tgtEl>
                                          <p:spTgt spid="172"/>
                                        </p:tgtEl>
                                        <p:attrNameLst>
                                          <p:attrName>style.visibility</p:attrName>
                                        </p:attrNameLst>
                                      </p:cBhvr>
                                      <p:to>
                                        <p:strVal val="hidden"/>
                                      </p:to>
                                    </p:set>
                                  </p:childTnLst>
                                </p:cTn>
                              </p:par>
                            </p:childTnLst>
                          </p:cTn>
                        </p:par>
                        <p:par>
                          <p:cTn id="62" fill="hold">
                            <p:stCondLst>
                              <p:cond delay="500"/>
                            </p:stCondLst>
                            <p:childTnLst>
                              <p:par>
                                <p:cTn id="63" presetID="1" presetClass="entr" presetSubtype="0" fill="hold" grpId="18" nodeType="afterEffect">
                                  <p:stCondLst>
                                    <p:cond delay="0"/>
                                  </p:stCondLst>
                                  <p:iterate type="lt">
                                    <p:tmAbs val="100"/>
                                  </p:iterate>
                                  <p:childTnLst>
                                    <p:set>
                                      <p:cBhvr>
                                        <p:cTn id="64" fill="hold"/>
                                        <p:tgtEl>
                                          <p:spTgt spid="17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19" nodeType="clickEffect">
                                  <p:stCondLst>
                                    <p:cond delay="0"/>
                                  </p:stCondLst>
                                  <p:iterate>
                                    <p:tmAbs val="0"/>
                                  </p:iterate>
                                  <p:childTnLst>
                                    <p:set>
                                      <p:cBhvr>
                                        <p:cTn id="68" fill="hold"/>
                                        <p:tgtEl>
                                          <p:spTgt spid="180"/>
                                        </p:tgtEl>
                                        <p:attrNameLst>
                                          <p:attrName>style.visibility</p:attrName>
                                        </p:attrNameLst>
                                      </p:cBhvr>
                                      <p:to>
                                        <p:strVal val="visible"/>
                                      </p:to>
                                    </p:set>
                                    <p:animEffect transition="in" filter="wipe(left)">
                                      <p:cBhvr>
                                        <p:cTn id="69" dur="1000"/>
                                        <p:tgtEl>
                                          <p:spTgt spid="18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8" fill="hold" grpId="20" nodeType="clickEffect">
                                  <p:stCondLst>
                                    <p:cond delay="0"/>
                                  </p:stCondLst>
                                  <p:iterate>
                                    <p:tmAbs val="0"/>
                                  </p:iterate>
                                  <p:childTnLst>
                                    <p:animEffect transition="out" filter="wipe(left)">
                                      <p:cBhvr>
                                        <p:cTn id="73" dur="500" fill="hold"/>
                                        <p:tgtEl>
                                          <p:spTgt spid="173"/>
                                        </p:tgtEl>
                                      </p:cBhvr>
                                    </p:animEffect>
                                    <p:set>
                                      <p:cBhvr>
                                        <p:cTn id="74" fill="hold">
                                          <p:stCondLst>
                                            <p:cond delay="499"/>
                                          </p:stCondLst>
                                        </p:cTn>
                                        <p:tgtEl>
                                          <p:spTgt spid="173"/>
                                        </p:tgtEl>
                                        <p:attrNameLst>
                                          <p:attrName>style.visibility</p:attrName>
                                        </p:attrNameLst>
                                      </p:cBhvr>
                                      <p:to>
                                        <p:strVal val="hidden"/>
                                      </p:to>
                                    </p:set>
                                  </p:childTnLst>
                                </p:cTn>
                              </p:par>
                            </p:childTnLst>
                          </p:cTn>
                        </p:par>
                        <p:par>
                          <p:cTn id="75" fill="hold">
                            <p:stCondLst>
                              <p:cond delay="500"/>
                            </p:stCondLst>
                            <p:childTnLst>
                              <p:par>
                                <p:cTn id="76" presetID="1" presetClass="entr" presetSubtype="0" fill="hold" grpId="21" nodeType="afterEffect">
                                  <p:stCondLst>
                                    <p:cond delay="0"/>
                                  </p:stCondLst>
                                  <p:iterate type="lt">
                                    <p:tmAbs val="100"/>
                                  </p:iterate>
                                  <p:childTnLst>
                                    <p:set>
                                      <p:cBhvr>
                                        <p:cTn id="77" fill="hold"/>
                                        <p:tgtEl>
                                          <p:spTgt spid="18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xit" presetSubtype="8" fill="hold" grpId="22" nodeType="clickEffect">
                                  <p:stCondLst>
                                    <p:cond delay="0"/>
                                  </p:stCondLst>
                                  <p:iterate>
                                    <p:tmAbs val="0"/>
                                  </p:iterate>
                                  <p:childTnLst>
                                    <p:animEffect transition="out" filter="wipe(left)">
                                      <p:cBhvr>
                                        <p:cTn id="81" dur="1000" fill="hold"/>
                                        <p:tgtEl>
                                          <p:spTgt spid="182"/>
                                        </p:tgtEl>
                                      </p:cBhvr>
                                    </p:animEffect>
                                    <p:set>
                                      <p:cBhvr>
                                        <p:cTn id="82" fill="hold">
                                          <p:stCondLst>
                                            <p:cond delay="999"/>
                                          </p:stCondLst>
                                        </p:cTn>
                                        <p:tgtEl>
                                          <p:spTgt spid="182"/>
                                        </p:tgtEl>
                                        <p:attrNameLst>
                                          <p:attrName>style.visibility</p:attrName>
                                        </p:attrNameLst>
                                      </p:cBhvr>
                                      <p:to>
                                        <p:strVal val="hidden"/>
                                      </p:to>
                                    </p:set>
                                  </p:childTnLst>
                                </p:cTn>
                              </p:par>
                            </p:childTnLst>
                          </p:cTn>
                        </p:par>
                        <p:par>
                          <p:cTn id="83" fill="hold">
                            <p:stCondLst>
                              <p:cond delay="1000"/>
                            </p:stCondLst>
                            <p:childTnLst>
                              <p:par>
                                <p:cTn id="84" presetID="1" presetClass="entr" presetSubtype="0" fill="hold" grpId="23" nodeType="afterEffect">
                                  <p:stCondLst>
                                    <p:cond delay="0"/>
                                  </p:stCondLst>
                                  <p:iterate type="lt">
                                    <p:tmAbs val="100"/>
                                  </p:iterate>
                                  <p:childTnLst>
                                    <p:set>
                                      <p:cBhvr>
                                        <p:cTn id="85" fill="hold"/>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3" animBg="1" advAuto="0"/>
      <p:bldP spid="162" grpId="2" animBg="1" advAuto="0"/>
      <p:bldP spid="163" grpId="4" animBg="1" advAuto="0"/>
      <p:bldP spid="164" grpId="6" animBg="1" advAuto="0"/>
      <p:bldP spid="165" grpId="5" animBg="1" advAuto="0"/>
      <p:bldP spid="166" grpId="7" animBg="1" advAuto="0"/>
      <p:bldP spid="167" grpId="9" animBg="1" advAuto="0"/>
      <p:bldP spid="168" grpId="8" animBg="1" advAuto="0"/>
      <p:bldP spid="169" grpId="10" animBg="1" advAuto="0"/>
      <p:bldP spid="172" grpId="1" animBg="1" advAuto="0"/>
      <p:bldP spid="172" grpId="17" animBg="1" advAuto="0"/>
      <p:bldP spid="173" grpId="18" animBg="1" advAuto="0"/>
      <p:bldP spid="173" grpId="20" animBg="1" advAuto="0"/>
      <p:bldP spid="174" grpId="12" animBg="1" advAuto="0"/>
      <p:bldP spid="175" grpId="11" animBg="1" advAuto="0"/>
      <p:bldP spid="176" grpId="13" animBg="1" advAuto="0"/>
      <p:bldP spid="177" grpId="15" animBg="1" advAuto="0"/>
      <p:bldP spid="178" grpId="14" animBg="1" advAuto="0"/>
      <p:bldP spid="179" grpId="16" animBg="1" advAuto="0"/>
      <p:bldP spid="180" grpId="19" animBg="1" advAuto="0"/>
      <p:bldP spid="181" grpId="23" animBg="1" advAuto="0"/>
      <p:bldP spid="182" grpId="21" animBg="1" advAuto="0"/>
      <p:bldP spid="182" grpId="2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185" name="IMG_3879.PNG" descr="IMG_3879.PNG"/>
          <p:cNvPicPr>
            <a:picLocks noChangeAspect="1"/>
          </p:cNvPicPr>
          <p:nvPr/>
        </p:nvPicPr>
        <p:blipFill>
          <a:blip r:embed="rId3"/>
          <a:stretch>
            <a:fillRect/>
          </a:stretch>
        </p:blipFill>
        <p:spPr>
          <a:xfrm>
            <a:off x="5966802" y="2333679"/>
            <a:ext cx="12450396" cy="6626523"/>
          </a:xfrm>
          <a:prstGeom prst="rect">
            <a:avLst/>
          </a:prstGeom>
          <a:ln w="12700">
            <a:miter lim="400000"/>
          </a:ln>
        </p:spPr>
      </p:pic>
      <p:pic>
        <p:nvPicPr>
          <p:cNvPr id="186" name="IMG_3878.PNG" descr="IMG_3878.PNG"/>
          <p:cNvPicPr>
            <a:picLocks noChangeAspect="1"/>
          </p:cNvPicPr>
          <p:nvPr/>
        </p:nvPicPr>
        <p:blipFill>
          <a:blip r:embed="rId4"/>
          <a:stretch>
            <a:fillRect/>
          </a:stretch>
        </p:blipFill>
        <p:spPr>
          <a:xfrm>
            <a:off x="5966802" y="2333679"/>
            <a:ext cx="12450396" cy="6626523"/>
          </a:xfrm>
          <a:prstGeom prst="rect">
            <a:avLst/>
          </a:prstGeom>
          <a:ln w="12700">
            <a:miter lim="400000"/>
          </a:ln>
        </p:spPr>
      </p:pic>
      <p:pic>
        <p:nvPicPr>
          <p:cNvPr id="187" name="IMG_3877.PNG" descr="IMG_3877.PNG"/>
          <p:cNvPicPr>
            <a:picLocks noChangeAspect="1"/>
          </p:cNvPicPr>
          <p:nvPr/>
        </p:nvPicPr>
        <p:blipFill>
          <a:blip r:embed="rId5"/>
          <a:stretch>
            <a:fillRect/>
          </a:stretch>
        </p:blipFill>
        <p:spPr>
          <a:xfrm>
            <a:off x="5966802" y="2333679"/>
            <a:ext cx="12450396" cy="6626523"/>
          </a:xfrm>
          <a:prstGeom prst="rect">
            <a:avLst/>
          </a:prstGeom>
          <a:ln w="12700">
            <a:miter lim="400000"/>
          </a:ln>
        </p:spPr>
      </p:pic>
      <p:pic>
        <p:nvPicPr>
          <p:cNvPr id="188" name="色彩主角 4.png" descr="色彩主角 4.png"/>
          <p:cNvPicPr>
            <a:picLocks noChangeAspect="1"/>
          </p:cNvPicPr>
          <p:nvPr/>
        </p:nvPicPr>
        <p:blipFill>
          <a:blip r:embed="rId6"/>
          <a:stretch>
            <a:fillRect/>
          </a:stretch>
        </p:blipFill>
        <p:spPr>
          <a:xfrm>
            <a:off x="17375714" y="2480522"/>
            <a:ext cx="6767211" cy="13716001"/>
          </a:xfrm>
          <a:prstGeom prst="rect">
            <a:avLst/>
          </a:prstGeom>
          <a:ln w="12700">
            <a:miter lim="400000"/>
          </a:ln>
        </p:spPr>
      </p:pic>
      <p:pic>
        <p:nvPicPr>
          <p:cNvPr id="189" name="V朘R$~3LVOWC{SUC4.png" descr="V朘R$~3LVOWC{SUC4.png"/>
          <p:cNvPicPr>
            <a:picLocks noChangeAspect="1"/>
          </p:cNvPicPr>
          <p:nvPr/>
        </p:nvPicPr>
        <p:blipFill>
          <a:blip r:embed="rId7"/>
          <a:stretch>
            <a:fillRect/>
          </a:stretch>
        </p:blipFill>
        <p:spPr>
          <a:xfrm>
            <a:off x="0" y="9377048"/>
            <a:ext cx="24384001" cy="4432301"/>
          </a:xfrm>
          <a:prstGeom prst="rect">
            <a:avLst/>
          </a:prstGeom>
          <a:ln w="12700">
            <a:miter lim="400000"/>
          </a:ln>
        </p:spPr>
      </p:pic>
      <p:sp>
        <p:nvSpPr>
          <p:cNvPr id="190" name="Open the GEIO Edu APP and create a new work. It is clear that we can choose from the above modules to build up our control panel."/>
          <p:cNvSpPr txBox="1"/>
          <p:nvPr/>
        </p:nvSpPr>
        <p:spPr>
          <a:xfrm>
            <a:off x="2808496" y="10618572"/>
            <a:ext cx="17033366"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en-US" dirty="0"/>
              <a:t>GEIO </a:t>
            </a:r>
            <a:r>
              <a:rPr lang="ko-KR" altLang="en-US" dirty="0"/>
              <a:t>프로그래밍 모드를 열고 새작업을 열어보자</a:t>
            </a:r>
            <a:r>
              <a:rPr lang="en-US" altLang="ko-KR" dirty="0"/>
              <a:t>. </a:t>
            </a:r>
          </a:p>
          <a:p>
            <a:r>
              <a:rPr lang="ko-KR" altLang="en-US" dirty="0"/>
              <a:t>컨트롤 화면을 만들기위해서 위의 모듈을 선택할 수 있어</a:t>
            </a:r>
            <a:r>
              <a:rPr lang="en-US" altLang="ko-KR" dirty="0"/>
              <a:t>.</a:t>
            </a:r>
            <a:r>
              <a:rPr lang="en-US" dirty="0"/>
              <a:t> </a:t>
            </a:r>
            <a:endParaRPr dirty="0"/>
          </a:p>
        </p:txBody>
      </p:sp>
      <p:sp>
        <p:nvSpPr>
          <p:cNvPr id="191" name="Here we take the module “Button” as an example. Choose “Button”, and the icon will appear on the control panel."/>
          <p:cNvSpPr txBox="1"/>
          <p:nvPr/>
        </p:nvSpPr>
        <p:spPr>
          <a:xfrm>
            <a:off x="3154575" y="10606506"/>
            <a:ext cx="17033366"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예를 들어</a:t>
            </a:r>
            <a:r>
              <a:rPr lang="en-US" altLang="ko-KR" dirty="0"/>
              <a:t>, </a:t>
            </a:r>
            <a:r>
              <a:rPr lang="ko-KR" altLang="en-US" dirty="0"/>
              <a:t>버튼 모듈을 알아보자</a:t>
            </a:r>
            <a:r>
              <a:rPr lang="en-US" altLang="ko-KR" dirty="0"/>
              <a:t>! </a:t>
            </a:r>
          </a:p>
          <a:p>
            <a:r>
              <a:rPr lang="ko-KR" altLang="en-US" dirty="0"/>
              <a:t>버튼을 </a:t>
            </a:r>
            <a:r>
              <a:rPr lang="ko-KR" altLang="en-US" dirty="0" err="1"/>
              <a:t>탭하면</a:t>
            </a:r>
            <a:r>
              <a:rPr lang="ko-KR" altLang="en-US" dirty="0"/>
              <a:t> 아이콘이 컨트롤 화면 위에 나타날 꺼야</a:t>
            </a:r>
            <a:endParaRPr lang="en-US" altLang="ko-KR" dirty="0"/>
          </a:p>
        </p:txBody>
      </p:sp>
      <p:sp>
        <p:nvSpPr>
          <p:cNvPr id="192" name="Click the “Button” icon to enter the programming panel."/>
          <p:cNvSpPr txBox="1"/>
          <p:nvPr/>
        </p:nvSpPr>
        <p:spPr>
          <a:xfrm>
            <a:off x="5439236" y="10815883"/>
            <a:ext cx="1210107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endParaRPr lang="en-US" altLang="ko-KR" dirty="0"/>
          </a:p>
          <a:p>
            <a:r>
              <a:rPr lang="ko-KR" altLang="en-US" dirty="0"/>
              <a:t>버튼 아이콘을 눌러서 프로그램 화면으로 들어가보자</a:t>
            </a:r>
            <a:endParaRPr lang="en-US" altLang="ko-KR" dirty="0"/>
          </a:p>
          <a:p>
            <a:endParaRPr dirty="0"/>
          </a:p>
        </p:txBody>
      </p:sp>
      <p:sp>
        <p:nvSpPr>
          <p:cNvPr id="193" name="The code library is on the left side of the panel, which contains all the code that we can use to programme for GEIO. Let’s take some time to check them out."/>
          <p:cNvSpPr txBox="1"/>
          <p:nvPr/>
        </p:nvSpPr>
        <p:spPr>
          <a:xfrm>
            <a:off x="2259276" y="10254198"/>
            <a:ext cx="19316228" cy="2757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코드 라이브러리는 패널의 왼쪽에 있어</a:t>
            </a:r>
            <a:r>
              <a:rPr lang="en-US" altLang="ko-KR" dirty="0"/>
              <a:t>. </a:t>
            </a:r>
          </a:p>
          <a:p>
            <a:r>
              <a:rPr lang="en-US" altLang="ko-KR" dirty="0"/>
              <a:t>GEIO</a:t>
            </a:r>
            <a:r>
              <a:rPr lang="ko-KR" altLang="en-US" dirty="0"/>
              <a:t>를 프로그래밍할 때 사용하는 모든 코드가 포함 되어 있지</a:t>
            </a:r>
            <a:r>
              <a:rPr lang="en-US" altLang="ko-KR" dirty="0"/>
              <a:t>. </a:t>
            </a:r>
          </a:p>
          <a:p>
            <a:r>
              <a:rPr lang="ko-KR" altLang="en-US" dirty="0"/>
              <a:t>어떤 코드가 있는지 함께 알아보자</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85"/>
                                        </p:tgtEl>
                                        <p:attrNameLst>
                                          <p:attrName>style.visibility</p:attrName>
                                        </p:attrNameLst>
                                      </p:cBhvr>
                                      <p:to>
                                        <p:strVal val="visible"/>
                                      </p:to>
                                    </p:set>
                                    <p:animEffect transition="in" filter="wipe(left)">
                                      <p:cBhvr>
                                        <p:cTn id="11" dur="1000"/>
                                        <p:tgtEl>
                                          <p:spTgt spid="18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500" fill="hold"/>
                                        <p:tgtEl>
                                          <p:spTgt spid="190"/>
                                        </p:tgtEl>
                                      </p:cBhvr>
                                    </p:animEffect>
                                    <p:set>
                                      <p:cBhvr>
                                        <p:cTn id="16" fill="hold">
                                          <p:stCondLst>
                                            <p:cond delay="499"/>
                                          </p:stCondLst>
                                        </p:cTn>
                                        <p:tgtEl>
                                          <p:spTgt spid="190"/>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4" nodeType="afterEffect">
                                  <p:stCondLst>
                                    <p:cond delay="0"/>
                                  </p:stCondLst>
                                  <p:iterate type="lt">
                                    <p:tmAbs val="100"/>
                                  </p:iterate>
                                  <p:childTnLst>
                                    <p:set>
                                      <p:cBhvr>
                                        <p:cTn id="19" fill="hold"/>
                                        <p:tgtEl>
                                          <p:spTgt spid="19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5" nodeType="clickEffect">
                                  <p:stCondLst>
                                    <p:cond delay="0"/>
                                  </p:stCondLst>
                                  <p:iterate>
                                    <p:tmAbs val="0"/>
                                  </p:iterate>
                                  <p:childTnLst>
                                    <p:set>
                                      <p:cBhvr>
                                        <p:cTn id="23" fill="hold"/>
                                        <p:tgtEl>
                                          <p:spTgt spid="186"/>
                                        </p:tgtEl>
                                        <p:attrNameLst>
                                          <p:attrName>style.visibility</p:attrName>
                                        </p:attrNameLst>
                                      </p:cBhvr>
                                      <p:to>
                                        <p:strVal val="visible"/>
                                      </p:to>
                                    </p:set>
                                    <p:animEffect transition="in" filter="wipe(left)">
                                      <p:cBhvr>
                                        <p:cTn id="24" dur="1000"/>
                                        <p:tgtEl>
                                          <p:spTgt spid="18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grpId="6" nodeType="clickEffect">
                                  <p:stCondLst>
                                    <p:cond delay="0"/>
                                  </p:stCondLst>
                                  <p:iterate>
                                    <p:tmAbs val="0"/>
                                  </p:iterate>
                                  <p:childTnLst>
                                    <p:animEffect transition="out" filter="wipe(left)">
                                      <p:cBhvr>
                                        <p:cTn id="28" dur="500" fill="hold"/>
                                        <p:tgtEl>
                                          <p:spTgt spid="191"/>
                                        </p:tgtEl>
                                      </p:cBhvr>
                                    </p:animEffect>
                                    <p:set>
                                      <p:cBhvr>
                                        <p:cTn id="29" fill="hold">
                                          <p:stCondLst>
                                            <p:cond delay="499"/>
                                          </p:stCondLst>
                                        </p:cTn>
                                        <p:tgtEl>
                                          <p:spTgt spid="191"/>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7" nodeType="afterEffect">
                                  <p:stCondLst>
                                    <p:cond delay="0"/>
                                  </p:stCondLst>
                                  <p:iterate type="lt">
                                    <p:tmAbs val="100"/>
                                  </p:iterate>
                                  <p:childTnLst>
                                    <p:set>
                                      <p:cBhvr>
                                        <p:cTn id="32" fill="hold"/>
                                        <p:tgtEl>
                                          <p:spTgt spid="1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8" nodeType="clickEffect">
                                  <p:stCondLst>
                                    <p:cond delay="0"/>
                                  </p:stCondLst>
                                  <p:iterate>
                                    <p:tmAbs val="0"/>
                                  </p:iterate>
                                  <p:childTnLst>
                                    <p:set>
                                      <p:cBhvr>
                                        <p:cTn id="36" fill="hold"/>
                                        <p:tgtEl>
                                          <p:spTgt spid="187"/>
                                        </p:tgtEl>
                                        <p:attrNameLst>
                                          <p:attrName>style.visibility</p:attrName>
                                        </p:attrNameLst>
                                      </p:cBhvr>
                                      <p:to>
                                        <p:strVal val="visible"/>
                                      </p:to>
                                    </p:set>
                                    <p:animEffect transition="in" filter="wipe(left)">
                                      <p:cBhvr>
                                        <p:cTn id="37" dur="1000"/>
                                        <p:tgtEl>
                                          <p:spTgt spid="1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9" nodeType="clickEffect">
                                  <p:stCondLst>
                                    <p:cond delay="0"/>
                                  </p:stCondLst>
                                  <p:iterate>
                                    <p:tmAbs val="0"/>
                                  </p:iterate>
                                  <p:childTnLst>
                                    <p:animEffect transition="out" filter="wipe(left)">
                                      <p:cBhvr>
                                        <p:cTn id="41" dur="500" fill="hold"/>
                                        <p:tgtEl>
                                          <p:spTgt spid="192"/>
                                        </p:tgtEl>
                                      </p:cBhvr>
                                    </p:animEffect>
                                    <p:set>
                                      <p:cBhvr>
                                        <p:cTn id="42" fill="hold">
                                          <p:stCondLst>
                                            <p:cond delay="499"/>
                                          </p:stCondLst>
                                        </p:cTn>
                                        <p:tgtEl>
                                          <p:spTgt spid="192"/>
                                        </p:tgtEl>
                                        <p:attrNameLst>
                                          <p:attrName>style.visibility</p:attrName>
                                        </p:attrNameLst>
                                      </p:cBhvr>
                                      <p:to>
                                        <p:strVal val="hidden"/>
                                      </p:to>
                                    </p:set>
                                  </p:childTnLst>
                                </p:cTn>
                              </p:par>
                            </p:childTnLst>
                          </p:cTn>
                        </p:par>
                        <p:par>
                          <p:cTn id="43" fill="hold">
                            <p:stCondLst>
                              <p:cond delay="500"/>
                            </p:stCondLst>
                            <p:childTnLst>
                              <p:par>
                                <p:cTn id="44" presetID="1" presetClass="entr" presetSubtype="0" fill="hold" grpId="10" nodeType="afterEffect">
                                  <p:stCondLst>
                                    <p:cond delay="0"/>
                                  </p:stCondLst>
                                  <p:iterate type="lt">
                                    <p:tmAbs val="100"/>
                                  </p:iterate>
                                  <p:childTnLst>
                                    <p:set>
                                      <p:cBhvr>
                                        <p:cTn id="45" fill="hold"/>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2" animBg="1" advAuto="0"/>
      <p:bldP spid="186" grpId="5" animBg="1" advAuto="0"/>
      <p:bldP spid="187" grpId="8" animBg="1" advAuto="0"/>
      <p:bldP spid="190" grpId="1" animBg="1" advAuto="0"/>
      <p:bldP spid="190" grpId="3" animBg="1" advAuto="0"/>
      <p:bldP spid="191" grpId="4" animBg="1" advAuto="0"/>
      <p:bldP spid="191" grpId="6" animBg="1" advAuto="0"/>
      <p:bldP spid="192" grpId="7" animBg="1" advAuto="0"/>
      <p:bldP spid="192" grpId="9" animBg="1" advAuto="0"/>
      <p:bldP spid="193" grpId="1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G_4118.PNG" descr="IMG_4118.PNG"/>
          <p:cNvPicPr>
            <a:picLocks noChangeAspect="1"/>
          </p:cNvPicPr>
          <p:nvPr/>
        </p:nvPicPr>
        <p:blipFill>
          <a:blip r:embed="rId2"/>
          <a:stretch>
            <a:fillRect/>
          </a:stretch>
        </p:blipFill>
        <p:spPr>
          <a:xfrm>
            <a:off x="-54311" y="738008"/>
            <a:ext cx="24384001" cy="12977992"/>
          </a:xfrm>
          <a:prstGeom prst="rect">
            <a:avLst/>
          </a:prstGeom>
          <a:ln w="12700">
            <a:miter lim="400000"/>
          </a:ln>
        </p:spPr>
      </p:pic>
      <p:sp>
        <p:nvSpPr>
          <p:cNvPr id="196" name="矩形"/>
          <p:cNvSpPr/>
          <p:nvPr/>
        </p:nvSpPr>
        <p:spPr>
          <a:xfrm>
            <a:off x="54310" y="2123367"/>
            <a:ext cx="3781877" cy="1523483"/>
          </a:xfrm>
          <a:prstGeom prst="rect">
            <a:avLst/>
          </a:prstGeom>
          <a:ln w="63500">
            <a:solidFill>
              <a:srgbClr val="AA3D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7" name="线条"/>
          <p:cNvSpPr/>
          <p:nvPr/>
        </p:nvSpPr>
        <p:spPr>
          <a:xfrm>
            <a:off x="3846632" y="2885108"/>
            <a:ext cx="3516475" cy="1"/>
          </a:xfrm>
          <a:prstGeom prst="line">
            <a:avLst/>
          </a:prstGeom>
          <a:ln w="63500">
            <a:solidFill>
              <a:srgbClr val="AA3D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98" name="Starting codes"/>
          <p:cNvSpPr txBox="1"/>
          <p:nvPr/>
        </p:nvSpPr>
        <p:spPr>
          <a:xfrm>
            <a:off x="7340100" y="2526037"/>
            <a:ext cx="215443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a:solidFill>
                  <a:srgbClr val="AA3DFF"/>
                </a:solidFill>
              </a:defRPr>
            </a:lvl1pPr>
          </a:lstStyle>
          <a:p>
            <a:r>
              <a:rPr lang="ko-KR" altLang="en-US" dirty="0"/>
              <a:t>시작코드</a:t>
            </a:r>
            <a:endParaRPr dirty="0"/>
          </a:p>
        </p:txBody>
      </p:sp>
      <p:sp>
        <p:nvSpPr>
          <p:cNvPr id="199" name="矩形"/>
          <p:cNvSpPr/>
          <p:nvPr/>
        </p:nvSpPr>
        <p:spPr>
          <a:xfrm>
            <a:off x="54310" y="3734649"/>
            <a:ext cx="3781877" cy="1523484"/>
          </a:xfrm>
          <a:prstGeom prst="rect">
            <a:avLst/>
          </a:prstGeom>
          <a:ln w="63500">
            <a:solidFill>
              <a:srgbClr val="FF4A7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0" name="线条"/>
          <p:cNvSpPr/>
          <p:nvPr/>
        </p:nvSpPr>
        <p:spPr>
          <a:xfrm>
            <a:off x="3846632" y="4496391"/>
            <a:ext cx="3516475" cy="1"/>
          </a:xfrm>
          <a:prstGeom prst="line">
            <a:avLst/>
          </a:prstGeom>
          <a:ln w="63500">
            <a:solidFill>
              <a:srgbClr val="FF4A7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1" name="Moving codes"/>
          <p:cNvSpPr txBox="1"/>
          <p:nvPr/>
        </p:nvSpPr>
        <p:spPr>
          <a:xfrm>
            <a:off x="7365412" y="4137319"/>
            <a:ext cx="2439770"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a:solidFill>
                  <a:srgbClr val="FF4A76"/>
                </a:solidFill>
              </a:defRPr>
            </a:lvl1pPr>
          </a:lstStyle>
          <a:p>
            <a:r>
              <a:rPr lang="ko-KR" altLang="en-US" dirty="0"/>
              <a:t>이동 코드 </a:t>
            </a:r>
            <a:endParaRPr dirty="0"/>
          </a:p>
        </p:txBody>
      </p:sp>
      <p:sp>
        <p:nvSpPr>
          <p:cNvPr id="202" name="矩形"/>
          <p:cNvSpPr/>
          <p:nvPr/>
        </p:nvSpPr>
        <p:spPr>
          <a:xfrm>
            <a:off x="54310" y="5345932"/>
            <a:ext cx="3781877" cy="1523483"/>
          </a:xfrm>
          <a:prstGeom prst="rect">
            <a:avLst/>
          </a:prstGeom>
          <a:ln w="63500">
            <a:solidFill>
              <a:srgbClr val="FF85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3" name="线条"/>
          <p:cNvSpPr/>
          <p:nvPr/>
        </p:nvSpPr>
        <p:spPr>
          <a:xfrm>
            <a:off x="3852713" y="6094973"/>
            <a:ext cx="3504314" cy="1"/>
          </a:xfrm>
          <a:prstGeom prst="line">
            <a:avLst/>
          </a:prstGeom>
          <a:ln w="63500">
            <a:solidFill>
              <a:srgbClr val="FF85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4" name="Codes for head motion, combat and HP setting"/>
          <p:cNvSpPr txBox="1"/>
          <p:nvPr/>
        </p:nvSpPr>
        <p:spPr>
          <a:xfrm>
            <a:off x="7352737" y="5748601"/>
            <a:ext cx="642964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a:solidFill>
                  <a:srgbClr val="FF8500"/>
                </a:solidFill>
              </a:defRPr>
            </a:lvl1pPr>
          </a:lstStyle>
          <a:p>
            <a:r>
              <a:rPr lang="ko-KR" altLang="en-US" dirty="0"/>
              <a:t>헤드건 코드</a:t>
            </a:r>
            <a:r>
              <a:rPr lang="en-US" altLang="ko-KR" dirty="0"/>
              <a:t>, </a:t>
            </a:r>
            <a:r>
              <a:rPr lang="ko-KR" altLang="en-US" dirty="0"/>
              <a:t>전투</a:t>
            </a:r>
            <a:r>
              <a:rPr lang="en-US" altLang="ko-KR" dirty="0"/>
              <a:t>, HP </a:t>
            </a:r>
            <a:r>
              <a:rPr lang="ko-KR" altLang="en-US" dirty="0"/>
              <a:t>설정 </a:t>
            </a:r>
            <a:endParaRPr lang="en-US" altLang="ko-KR" dirty="0"/>
          </a:p>
        </p:txBody>
      </p:sp>
      <p:sp>
        <p:nvSpPr>
          <p:cNvPr id="205" name="矩形"/>
          <p:cNvSpPr/>
          <p:nvPr/>
        </p:nvSpPr>
        <p:spPr>
          <a:xfrm>
            <a:off x="53603" y="6982614"/>
            <a:ext cx="3781877" cy="1523483"/>
          </a:xfrm>
          <a:prstGeom prst="rect">
            <a:avLst/>
          </a:prstGeom>
          <a:ln w="63500">
            <a:solidFill>
              <a:srgbClr val="FFD9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6" name="线条"/>
          <p:cNvSpPr/>
          <p:nvPr/>
        </p:nvSpPr>
        <p:spPr>
          <a:xfrm>
            <a:off x="3852006" y="7693555"/>
            <a:ext cx="3504314" cy="1"/>
          </a:xfrm>
          <a:prstGeom prst="line">
            <a:avLst/>
          </a:prstGeom>
          <a:ln w="63500">
            <a:solidFill>
              <a:srgbClr val="FFD9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7" name="Codes for lights and sounds"/>
          <p:cNvSpPr txBox="1"/>
          <p:nvPr/>
        </p:nvSpPr>
        <p:spPr>
          <a:xfrm>
            <a:off x="7351542" y="7334483"/>
            <a:ext cx="3608360"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a:solidFill>
                  <a:srgbClr val="FFD900"/>
                </a:solidFill>
              </a:defRPr>
            </a:lvl1pPr>
          </a:lstStyle>
          <a:p>
            <a:r>
              <a:rPr lang="ko-KR" altLang="en-US" dirty="0"/>
              <a:t>조명</a:t>
            </a:r>
            <a:r>
              <a:rPr lang="en-US" altLang="ko-KR" dirty="0"/>
              <a:t>, </a:t>
            </a:r>
            <a:r>
              <a:rPr lang="ko-KR" altLang="en-US" dirty="0"/>
              <a:t>음향 코드</a:t>
            </a:r>
            <a:endParaRPr dirty="0"/>
          </a:p>
        </p:txBody>
      </p:sp>
      <p:sp>
        <p:nvSpPr>
          <p:cNvPr id="208" name="矩形"/>
          <p:cNvSpPr/>
          <p:nvPr/>
        </p:nvSpPr>
        <p:spPr>
          <a:xfrm>
            <a:off x="65596" y="8606597"/>
            <a:ext cx="3781877" cy="1523483"/>
          </a:xfrm>
          <a:prstGeom prst="rect">
            <a:avLst/>
          </a:prstGeom>
          <a:ln w="63500">
            <a:solidFill>
              <a:srgbClr val="00B99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09" name="线条"/>
          <p:cNvSpPr/>
          <p:nvPr/>
        </p:nvSpPr>
        <p:spPr>
          <a:xfrm>
            <a:off x="3851299" y="9304838"/>
            <a:ext cx="3504314" cy="1"/>
          </a:xfrm>
          <a:prstGeom prst="line">
            <a:avLst/>
          </a:prstGeom>
          <a:ln w="63500">
            <a:solidFill>
              <a:srgbClr val="00B99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10" name="Codes for detecting and sensing"/>
          <p:cNvSpPr txBox="1"/>
          <p:nvPr/>
        </p:nvSpPr>
        <p:spPr>
          <a:xfrm>
            <a:off x="7342099" y="8945766"/>
            <a:ext cx="412132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a:solidFill>
                  <a:srgbClr val="00B996"/>
                </a:solidFill>
              </a:defRPr>
            </a:lvl1pPr>
          </a:lstStyle>
          <a:p>
            <a:r>
              <a:rPr lang="ko-KR" altLang="en-US" dirty="0"/>
              <a:t>감지 및 센서 코드</a:t>
            </a:r>
            <a:endParaRPr dirty="0"/>
          </a:p>
        </p:txBody>
      </p:sp>
      <p:sp>
        <p:nvSpPr>
          <p:cNvPr id="211" name="矩形"/>
          <p:cNvSpPr/>
          <p:nvPr/>
        </p:nvSpPr>
        <p:spPr>
          <a:xfrm>
            <a:off x="65596" y="10217879"/>
            <a:ext cx="3781877" cy="1523483"/>
          </a:xfrm>
          <a:prstGeom prst="rect">
            <a:avLst/>
          </a:prstGeom>
          <a:ln w="63500">
            <a:solidFill>
              <a:srgbClr val="3F8D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12" name="线条"/>
          <p:cNvSpPr/>
          <p:nvPr/>
        </p:nvSpPr>
        <p:spPr>
          <a:xfrm>
            <a:off x="3851299" y="10916120"/>
            <a:ext cx="3504314" cy="1"/>
          </a:xfrm>
          <a:prstGeom prst="line">
            <a:avLst/>
          </a:prstGeom>
          <a:ln w="63500">
            <a:solidFill>
              <a:srgbClr val="3F8D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13" name="Logic control codes"/>
          <p:cNvSpPr txBox="1"/>
          <p:nvPr/>
        </p:nvSpPr>
        <p:spPr>
          <a:xfrm>
            <a:off x="7335273" y="10557048"/>
            <a:ext cx="229710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a:solidFill>
                  <a:srgbClr val="3F8DFF"/>
                </a:solidFill>
              </a:defRPr>
            </a:lvl1pPr>
          </a:lstStyle>
          <a:p>
            <a:r>
              <a:rPr lang="ko-KR" altLang="en-US" dirty="0"/>
              <a:t>논리 코드</a:t>
            </a:r>
            <a:endParaRPr dirty="0"/>
          </a:p>
        </p:txBody>
      </p:sp>
      <p:sp>
        <p:nvSpPr>
          <p:cNvPr id="214" name="矩形"/>
          <p:cNvSpPr/>
          <p:nvPr/>
        </p:nvSpPr>
        <p:spPr>
          <a:xfrm>
            <a:off x="65596" y="11816461"/>
            <a:ext cx="3781877" cy="1523483"/>
          </a:xfrm>
          <a:prstGeom prst="rect">
            <a:avLst/>
          </a:prstGeom>
          <a:ln w="63500">
            <a:solidFill>
              <a:srgbClr val="00BEED"/>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15" name="线条"/>
          <p:cNvSpPr/>
          <p:nvPr/>
        </p:nvSpPr>
        <p:spPr>
          <a:xfrm>
            <a:off x="3838599" y="12514702"/>
            <a:ext cx="3504314" cy="1"/>
          </a:xfrm>
          <a:prstGeom prst="line">
            <a:avLst/>
          </a:prstGeom>
          <a:ln w="63500">
            <a:solidFill>
              <a:srgbClr val="00BEED"/>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16" name="Codes for data and variables"/>
          <p:cNvSpPr txBox="1"/>
          <p:nvPr/>
        </p:nvSpPr>
        <p:spPr>
          <a:xfrm>
            <a:off x="7335273" y="12136524"/>
            <a:ext cx="707496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a:solidFill>
                  <a:srgbClr val="00BEED"/>
                </a:solidFill>
              </a:defRPr>
            </a:lvl1pPr>
          </a:lstStyle>
          <a:p>
            <a:r>
              <a:rPr lang="ko-KR" altLang="en-US" dirty="0"/>
              <a:t> 연산 및 데이터 코드</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96"/>
                                        </p:tgtEl>
                                        <p:attrNameLst>
                                          <p:attrName>style.visibility</p:attrName>
                                        </p:attrNameLst>
                                      </p:cBhvr>
                                      <p:to>
                                        <p:strVal val="visible"/>
                                      </p:to>
                                    </p:set>
                                    <p:anim calcmode="lin" valueType="num">
                                      <p:cBhvr>
                                        <p:cTn id="7" dur="1000" fill="hold"/>
                                        <p:tgtEl>
                                          <p:spTgt spid="196"/>
                                        </p:tgtEl>
                                        <p:attrNameLst>
                                          <p:attrName>ppt_w</p:attrName>
                                        </p:attrNameLst>
                                      </p:cBhvr>
                                      <p:tavLst>
                                        <p:tav tm="0">
                                          <p:val>
                                            <p:strVal val="4*#ppt_w"/>
                                          </p:val>
                                        </p:tav>
                                        <p:tav tm="100000">
                                          <p:val>
                                            <p:strVal val="#ppt_w"/>
                                          </p:val>
                                        </p:tav>
                                      </p:tavLst>
                                    </p:anim>
                                    <p:anim calcmode="lin" valueType="num">
                                      <p:cBhvr>
                                        <p:cTn id="8" dur="1000" fill="hold"/>
                                        <p:tgtEl>
                                          <p:spTgt spid="196"/>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2" presetClass="entr" presetSubtype="8" fill="hold" grpId="2" nodeType="afterEffect">
                                  <p:stCondLst>
                                    <p:cond delay="0"/>
                                  </p:stCondLst>
                                  <p:iterate>
                                    <p:tmAbs val="0"/>
                                  </p:iterate>
                                  <p:childTnLst>
                                    <p:set>
                                      <p:cBhvr>
                                        <p:cTn id="11" fill="hold"/>
                                        <p:tgtEl>
                                          <p:spTgt spid="197"/>
                                        </p:tgtEl>
                                        <p:attrNameLst>
                                          <p:attrName>style.visibility</p:attrName>
                                        </p:attrNameLst>
                                      </p:cBhvr>
                                      <p:to>
                                        <p:strVal val="visible"/>
                                      </p:to>
                                    </p:set>
                                    <p:animEffect transition="in" filter="wipe(left)">
                                      <p:cBhvr>
                                        <p:cTn id="12" dur="500"/>
                                        <p:tgtEl>
                                          <p:spTgt spid="197"/>
                                        </p:tgtEl>
                                      </p:cBhvr>
                                    </p:animEffect>
                                  </p:childTnLst>
                                </p:cTn>
                              </p:par>
                            </p:childTnLst>
                          </p:cTn>
                        </p:par>
                        <p:par>
                          <p:cTn id="13" fill="hold">
                            <p:stCondLst>
                              <p:cond delay="1500"/>
                            </p:stCondLst>
                            <p:childTnLst>
                              <p:par>
                                <p:cTn id="14" presetID="1" presetClass="entr" presetSubtype="0" fill="hold" grpId="3" nodeType="afterEffect">
                                  <p:stCondLst>
                                    <p:cond delay="0"/>
                                  </p:stCondLst>
                                  <p:iterate type="lt">
                                    <p:tmAbs val="100"/>
                                  </p:iterate>
                                  <p:childTnLst>
                                    <p:set>
                                      <p:cBhvr>
                                        <p:cTn id="15" fill="hold"/>
                                        <p:tgtEl>
                                          <p:spTgt spid="1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4" nodeType="clickEffect">
                                  <p:stCondLst>
                                    <p:cond delay="0"/>
                                  </p:stCondLst>
                                  <p:iterate>
                                    <p:tmAbs val="0"/>
                                  </p:iterate>
                                  <p:childTnLst>
                                    <p:set>
                                      <p:cBhvr>
                                        <p:cTn id="19" fill="hold"/>
                                        <p:tgtEl>
                                          <p:spTgt spid="199"/>
                                        </p:tgtEl>
                                        <p:attrNameLst>
                                          <p:attrName>style.visibility</p:attrName>
                                        </p:attrNameLst>
                                      </p:cBhvr>
                                      <p:to>
                                        <p:strVal val="visible"/>
                                      </p:to>
                                    </p:set>
                                    <p:anim calcmode="lin" valueType="num">
                                      <p:cBhvr>
                                        <p:cTn id="20" dur="1000" fill="hold"/>
                                        <p:tgtEl>
                                          <p:spTgt spid="199"/>
                                        </p:tgtEl>
                                        <p:attrNameLst>
                                          <p:attrName>ppt_w</p:attrName>
                                        </p:attrNameLst>
                                      </p:cBhvr>
                                      <p:tavLst>
                                        <p:tav tm="0">
                                          <p:val>
                                            <p:strVal val="4*#ppt_w"/>
                                          </p:val>
                                        </p:tav>
                                        <p:tav tm="100000">
                                          <p:val>
                                            <p:strVal val="#ppt_w"/>
                                          </p:val>
                                        </p:tav>
                                      </p:tavLst>
                                    </p:anim>
                                    <p:anim calcmode="lin" valueType="num">
                                      <p:cBhvr>
                                        <p:cTn id="21" dur="1000" fill="hold"/>
                                        <p:tgtEl>
                                          <p:spTgt spid="199"/>
                                        </p:tgtEl>
                                        <p:attrNameLst>
                                          <p:attrName>ppt_h</p:attrName>
                                        </p:attrNameLst>
                                      </p:cBhvr>
                                      <p:tavLst>
                                        <p:tav tm="0">
                                          <p:val>
                                            <p:strVal val="4*#ppt_h"/>
                                          </p:val>
                                        </p:tav>
                                        <p:tav tm="100000">
                                          <p:val>
                                            <p:strVal val="#ppt_h"/>
                                          </p:val>
                                        </p:tav>
                                      </p:tavLst>
                                    </p:anim>
                                  </p:childTnLst>
                                </p:cTn>
                              </p:par>
                            </p:childTnLst>
                          </p:cTn>
                        </p:par>
                        <p:par>
                          <p:cTn id="22" fill="hold">
                            <p:stCondLst>
                              <p:cond delay="1000"/>
                            </p:stCondLst>
                            <p:childTnLst>
                              <p:par>
                                <p:cTn id="23" presetID="22" presetClass="entr" presetSubtype="8" fill="hold" grpId="5" nodeType="afterEffect">
                                  <p:stCondLst>
                                    <p:cond delay="0"/>
                                  </p:stCondLst>
                                  <p:iterate>
                                    <p:tmAbs val="0"/>
                                  </p:iterate>
                                  <p:childTnLst>
                                    <p:set>
                                      <p:cBhvr>
                                        <p:cTn id="24" fill="hold"/>
                                        <p:tgtEl>
                                          <p:spTgt spid="200"/>
                                        </p:tgtEl>
                                        <p:attrNameLst>
                                          <p:attrName>style.visibility</p:attrName>
                                        </p:attrNameLst>
                                      </p:cBhvr>
                                      <p:to>
                                        <p:strVal val="visible"/>
                                      </p:to>
                                    </p:set>
                                    <p:animEffect transition="in" filter="wipe(left)">
                                      <p:cBhvr>
                                        <p:cTn id="25" dur="500"/>
                                        <p:tgtEl>
                                          <p:spTgt spid="200"/>
                                        </p:tgtEl>
                                      </p:cBhvr>
                                    </p:animEffect>
                                  </p:childTnLst>
                                </p:cTn>
                              </p:par>
                            </p:childTnLst>
                          </p:cTn>
                        </p:par>
                        <p:par>
                          <p:cTn id="26" fill="hold">
                            <p:stCondLst>
                              <p:cond delay="1500"/>
                            </p:stCondLst>
                            <p:childTnLst>
                              <p:par>
                                <p:cTn id="27" presetID="1" presetClass="entr" presetSubtype="0" fill="hold" grpId="6" nodeType="afterEffect">
                                  <p:stCondLst>
                                    <p:cond delay="0"/>
                                  </p:stCondLst>
                                  <p:iterate type="lt">
                                    <p:tmAbs val="100"/>
                                  </p:iterate>
                                  <p:childTnLst>
                                    <p:set>
                                      <p:cBhvr>
                                        <p:cTn id="28" fill="hold"/>
                                        <p:tgtEl>
                                          <p:spTgt spid="2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7" nodeType="clickEffect">
                                  <p:stCondLst>
                                    <p:cond delay="0"/>
                                  </p:stCondLst>
                                  <p:iterate>
                                    <p:tmAbs val="0"/>
                                  </p:iterate>
                                  <p:childTnLst>
                                    <p:set>
                                      <p:cBhvr>
                                        <p:cTn id="32" fill="hold"/>
                                        <p:tgtEl>
                                          <p:spTgt spid="202"/>
                                        </p:tgtEl>
                                        <p:attrNameLst>
                                          <p:attrName>style.visibility</p:attrName>
                                        </p:attrNameLst>
                                      </p:cBhvr>
                                      <p:to>
                                        <p:strVal val="visible"/>
                                      </p:to>
                                    </p:set>
                                    <p:anim calcmode="lin" valueType="num">
                                      <p:cBhvr>
                                        <p:cTn id="33" dur="1000" fill="hold"/>
                                        <p:tgtEl>
                                          <p:spTgt spid="202"/>
                                        </p:tgtEl>
                                        <p:attrNameLst>
                                          <p:attrName>ppt_w</p:attrName>
                                        </p:attrNameLst>
                                      </p:cBhvr>
                                      <p:tavLst>
                                        <p:tav tm="0">
                                          <p:val>
                                            <p:strVal val="4*#ppt_w"/>
                                          </p:val>
                                        </p:tav>
                                        <p:tav tm="100000">
                                          <p:val>
                                            <p:strVal val="#ppt_w"/>
                                          </p:val>
                                        </p:tav>
                                      </p:tavLst>
                                    </p:anim>
                                    <p:anim calcmode="lin" valueType="num">
                                      <p:cBhvr>
                                        <p:cTn id="34" dur="1000" fill="hold"/>
                                        <p:tgtEl>
                                          <p:spTgt spid="202"/>
                                        </p:tgtEl>
                                        <p:attrNameLst>
                                          <p:attrName>ppt_h</p:attrName>
                                        </p:attrNameLst>
                                      </p:cBhvr>
                                      <p:tavLst>
                                        <p:tav tm="0">
                                          <p:val>
                                            <p:strVal val="4*#ppt_h"/>
                                          </p:val>
                                        </p:tav>
                                        <p:tav tm="100000">
                                          <p:val>
                                            <p:strVal val="#ppt_h"/>
                                          </p:val>
                                        </p:tav>
                                      </p:tavLst>
                                    </p:anim>
                                  </p:childTnLst>
                                </p:cTn>
                              </p:par>
                            </p:childTnLst>
                          </p:cTn>
                        </p:par>
                        <p:par>
                          <p:cTn id="35" fill="hold">
                            <p:stCondLst>
                              <p:cond delay="1000"/>
                            </p:stCondLst>
                            <p:childTnLst>
                              <p:par>
                                <p:cTn id="36" presetID="22" presetClass="entr" presetSubtype="8" fill="hold" grpId="8" nodeType="afterEffect">
                                  <p:stCondLst>
                                    <p:cond delay="0"/>
                                  </p:stCondLst>
                                  <p:iterate>
                                    <p:tmAbs val="0"/>
                                  </p:iterate>
                                  <p:childTnLst>
                                    <p:set>
                                      <p:cBhvr>
                                        <p:cTn id="37" fill="hold"/>
                                        <p:tgtEl>
                                          <p:spTgt spid="203"/>
                                        </p:tgtEl>
                                        <p:attrNameLst>
                                          <p:attrName>style.visibility</p:attrName>
                                        </p:attrNameLst>
                                      </p:cBhvr>
                                      <p:to>
                                        <p:strVal val="visible"/>
                                      </p:to>
                                    </p:set>
                                    <p:animEffect transition="in" filter="wipe(left)">
                                      <p:cBhvr>
                                        <p:cTn id="38" dur="500"/>
                                        <p:tgtEl>
                                          <p:spTgt spid="203"/>
                                        </p:tgtEl>
                                      </p:cBhvr>
                                    </p:animEffect>
                                  </p:childTnLst>
                                </p:cTn>
                              </p:par>
                            </p:childTnLst>
                          </p:cTn>
                        </p:par>
                        <p:par>
                          <p:cTn id="39" fill="hold">
                            <p:stCondLst>
                              <p:cond delay="1500"/>
                            </p:stCondLst>
                            <p:childTnLst>
                              <p:par>
                                <p:cTn id="40" presetID="1" presetClass="entr" presetSubtype="0" fill="hold" grpId="9" nodeType="afterEffect">
                                  <p:stCondLst>
                                    <p:cond delay="0"/>
                                  </p:stCondLst>
                                  <p:iterate type="lt">
                                    <p:tmAbs val="100"/>
                                  </p:iterate>
                                  <p:childTnLst>
                                    <p:set>
                                      <p:cBhvr>
                                        <p:cTn id="41" fill="hold"/>
                                        <p:tgtEl>
                                          <p:spTgt spid="20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3" presetClass="entr" presetSubtype="32" fill="hold" grpId="10" nodeType="clickEffect">
                                  <p:stCondLst>
                                    <p:cond delay="0"/>
                                  </p:stCondLst>
                                  <p:iterate>
                                    <p:tmAbs val="0"/>
                                  </p:iterate>
                                  <p:childTnLst>
                                    <p:set>
                                      <p:cBhvr>
                                        <p:cTn id="45" fill="hold"/>
                                        <p:tgtEl>
                                          <p:spTgt spid="205"/>
                                        </p:tgtEl>
                                        <p:attrNameLst>
                                          <p:attrName>style.visibility</p:attrName>
                                        </p:attrNameLst>
                                      </p:cBhvr>
                                      <p:to>
                                        <p:strVal val="visible"/>
                                      </p:to>
                                    </p:set>
                                    <p:anim calcmode="lin" valueType="num">
                                      <p:cBhvr>
                                        <p:cTn id="46" dur="1000" fill="hold"/>
                                        <p:tgtEl>
                                          <p:spTgt spid="205"/>
                                        </p:tgtEl>
                                        <p:attrNameLst>
                                          <p:attrName>ppt_w</p:attrName>
                                        </p:attrNameLst>
                                      </p:cBhvr>
                                      <p:tavLst>
                                        <p:tav tm="0">
                                          <p:val>
                                            <p:strVal val="4*#ppt_w"/>
                                          </p:val>
                                        </p:tav>
                                        <p:tav tm="100000">
                                          <p:val>
                                            <p:strVal val="#ppt_w"/>
                                          </p:val>
                                        </p:tav>
                                      </p:tavLst>
                                    </p:anim>
                                    <p:anim calcmode="lin" valueType="num">
                                      <p:cBhvr>
                                        <p:cTn id="47" dur="1000" fill="hold"/>
                                        <p:tgtEl>
                                          <p:spTgt spid="205"/>
                                        </p:tgtEl>
                                        <p:attrNameLst>
                                          <p:attrName>ppt_h</p:attrName>
                                        </p:attrNameLst>
                                      </p:cBhvr>
                                      <p:tavLst>
                                        <p:tav tm="0">
                                          <p:val>
                                            <p:strVal val="4*#ppt_h"/>
                                          </p:val>
                                        </p:tav>
                                        <p:tav tm="100000">
                                          <p:val>
                                            <p:strVal val="#ppt_h"/>
                                          </p:val>
                                        </p:tav>
                                      </p:tavLst>
                                    </p:anim>
                                  </p:childTnLst>
                                </p:cTn>
                              </p:par>
                            </p:childTnLst>
                          </p:cTn>
                        </p:par>
                        <p:par>
                          <p:cTn id="48" fill="hold">
                            <p:stCondLst>
                              <p:cond delay="1000"/>
                            </p:stCondLst>
                            <p:childTnLst>
                              <p:par>
                                <p:cTn id="49" presetID="22" presetClass="entr" presetSubtype="8" fill="hold" grpId="11" nodeType="afterEffect">
                                  <p:stCondLst>
                                    <p:cond delay="0"/>
                                  </p:stCondLst>
                                  <p:iterate>
                                    <p:tmAbs val="0"/>
                                  </p:iterate>
                                  <p:childTnLst>
                                    <p:set>
                                      <p:cBhvr>
                                        <p:cTn id="50" fill="hold"/>
                                        <p:tgtEl>
                                          <p:spTgt spid="206"/>
                                        </p:tgtEl>
                                        <p:attrNameLst>
                                          <p:attrName>style.visibility</p:attrName>
                                        </p:attrNameLst>
                                      </p:cBhvr>
                                      <p:to>
                                        <p:strVal val="visible"/>
                                      </p:to>
                                    </p:set>
                                    <p:animEffect transition="in" filter="wipe(left)">
                                      <p:cBhvr>
                                        <p:cTn id="51" dur="500"/>
                                        <p:tgtEl>
                                          <p:spTgt spid="206"/>
                                        </p:tgtEl>
                                      </p:cBhvr>
                                    </p:animEffect>
                                  </p:childTnLst>
                                </p:cTn>
                              </p:par>
                            </p:childTnLst>
                          </p:cTn>
                        </p:par>
                        <p:par>
                          <p:cTn id="52" fill="hold">
                            <p:stCondLst>
                              <p:cond delay="1500"/>
                            </p:stCondLst>
                            <p:childTnLst>
                              <p:par>
                                <p:cTn id="53" presetID="1" presetClass="entr" presetSubtype="0" fill="hold" grpId="12" nodeType="afterEffect">
                                  <p:stCondLst>
                                    <p:cond delay="0"/>
                                  </p:stCondLst>
                                  <p:iterate type="lt">
                                    <p:tmAbs val="100"/>
                                  </p:iterate>
                                  <p:childTnLst>
                                    <p:set>
                                      <p:cBhvr>
                                        <p:cTn id="54" fill="hold"/>
                                        <p:tgtEl>
                                          <p:spTgt spid="20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3" presetClass="entr" presetSubtype="32" fill="hold" grpId="13" nodeType="clickEffect">
                                  <p:stCondLst>
                                    <p:cond delay="0"/>
                                  </p:stCondLst>
                                  <p:iterate>
                                    <p:tmAbs val="0"/>
                                  </p:iterate>
                                  <p:childTnLst>
                                    <p:set>
                                      <p:cBhvr>
                                        <p:cTn id="58" fill="hold"/>
                                        <p:tgtEl>
                                          <p:spTgt spid="208"/>
                                        </p:tgtEl>
                                        <p:attrNameLst>
                                          <p:attrName>style.visibility</p:attrName>
                                        </p:attrNameLst>
                                      </p:cBhvr>
                                      <p:to>
                                        <p:strVal val="visible"/>
                                      </p:to>
                                    </p:set>
                                    <p:anim calcmode="lin" valueType="num">
                                      <p:cBhvr>
                                        <p:cTn id="59" dur="1000" fill="hold"/>
                                        <p:tgtEl>
                                          <p:spTgt spid="208"/>
                                        </p:tgtEl>
                                        <p:attrNameLst>
                                          <p:attrName>ppt_w</p:attrName>
                                        </p:attrNameLst>
                                      </p:cBhvr>
                                      <p:tavLst>
                                        <p:tav tm="0">
                                          <p:val>
                                            <p:strVal val="4*#ppt_w"/>
                                          </p:val>
                                        </p:tav>
                                        <p:tav tm="100000">
                                          <p:val>
                                            <p:strVal val="#ppt_w"/>
                                          </p:val>
                                        </p:tav>
                                      </p:tavLst>
                                    </p:anim>
                                    <p:anim calcmode="lin" valueType="num">
                                      <p:cBhvr>
                                        <p:cTn id="60" dur="1000" fill="hold"/>
                                        <p:tgtEl>
                                          <p:spTgt spid="208"/>
                                        </p:tgtEl>
                                        <p:attrNameLst>
                                          <p:attrName>ppt_h</p:attrName>
                                        </p:attrNameLst>
                                      </p:cBhvr>
                                      <p:tavLst>
                                        <p:tav tm="0">
                                          <p:val>
                                            <p:strVal val="4*#ppt_h"/>
                                          </p:val>
                                        </p:tav>
                                        <p:tav tm="100000">
                                          <p:val>
                                            <p:strVal val="#ppt_h"/>
                                          </p:val>
                                        </p:tav>
                                      </p:tavLst>
                                    </p:anim>
                                  </p:childTnLst>
                                </p:cTn>
                              </p:par>
                            </p:childTnLst>
                          </p:cTn>
                        </p:par>
                        <p:par>
                          <p:cTn id="61" fill="hold">
                            <p:stCondLst>
                              <p:cond delay="1000"/>
                            </p:stCondLst>
                            <p:childTnLst>
                              <p:par>
                                <p:cTn id="62" presetID="22" presetClass="entr" presetSubtype="8" fill="hold" grpId="14" nodeType="afterEffect">
                                  <p:stCondLst>
                                    <p:cond delay="0"/>
                                  </p:stCondLst>
                                  <p:iterate>
                                    <p:tmAbs val="0"/>
                                  </p:iterate>
                                  <p:childTnLst>
                                    <p:set>
                                      <p:cBhvr>
                                        <p:cTn id="63" fill="hold"/>
                                        <p:tgtEl>
                                          <p:spTgt spid="209"/>
                                        </p:tgtEl>
                                        <p:attrNameLst>
                                          <p:attrName>style.visibility</p:attrName>
                                        </p:attrNameLst>
                                      </p:cBhvr>
                                      <p:to>
                                        <p:strVal val="visible"/>
                                      </p:to>
                                    </p:set>
                                    <p:animEffect transition="in" filter="wipe(left)">
                                      <p:cBhvr>
                                        <p:cTn id="64" dur="500"/>
                                        <p:tgtEl>
                                          <p:spTgt spid="209"/>
                                        </p:tgtEl>
                                      </p:cBhvr>
                                    </p:animEffect>
                                  </p:childTnLst>
                                </p:cTn>
                              </p:par>
                            </p:childTnLst>
                          </p:cTn>
                        </p:par>
                        <p:par>
                          <p:cTn id="65" fill="hold">
                            <p:stCondLst>
                              <p:cond delay="1500"/>
                            </p:stCondLst>
                            <p:childTnLst>
                              <p:par>
                                <p:cTn id="66" presetID="1" presetClass="entr" presetSubtype="0" fill="hold" grpId="15" nodeType="afterEffect">
                                  <p:stCondLst>
                                    <p:cond delay="0"/>
                                  </p:stCondLst>
                                  <p:iterate type="lt">
                                    <p:tmAbs val="100"/>
                                  </p:iterate>
                                  <p:childTnLst>
                                    <p:set>
                                      <p:cBhvr>
                                        <p:cTn id="67" fill="hold"/>
                                        <p:tgtEl>
                                          <p:spTgt spid="21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3" presetClass="entr" presetSubtype="32" fill="hold" grpId="16" nodeType="clickEffect">
                                  <p:stCondLst>
                                    <p:cond delay="0"/>
                                  </p:stCondLst>
                                  <p:iterate>
                                    <p:tmAbs val="0"/>
                                  </p:iterate>
                                  <p:childTnLst>
                                    <p:set>
                                      <p:cBhvr>
                                        <p:cTn id="71" fill="hold"/>
                                        <p:tgtEl>
                                          <p:spTgt spid="211"/>
                                        </p:tgtEl>
                                        <p:attrNameLst>
                                          <p:attrName>style.visibility</p:attrName>
                                        </p:attrNameLst>
                                      </p:cBhvr>
                                      <p:to>
                                        <p:strVal val="visible"/>
                                      </p:to>
                                    </p:set>
                                    <p:anim calcmode="lin" valueType="num">
                                      <p:cBhvr>
                                        <p:cTn id="72" dur="1000" fill="hold"/>
                                        <p:tgtEl>
                                          <p:spTgt spid="211"/>
                                        </p:tgtEl>
                                        <p:attrNameLst>
                                          <p:attrName>ppt_w</p:attrName>
                                        </p:attrNameLst>
                                      </p:cBhvr>
                                      <p:tavLst>
                                        <p:tav tm="0">
                                          <p:val>
                                            <p:strVal val="4*#ppt_w"/>
                                          </p:val>
                                        </p:tav>
                                        <p:tav tm="100000">
                                          <p:val>
                                            <p:strVal val="#ppt_w"/>
                                          </p:val>
                                        </p:tav>
                                      </p:tavLst>
                                    </p:anim>
                                    <p:anim calcmode="lin" valueType="num">
                                      <p:cBhvr>
                                        <p:cTn id="73" dur="1000" fill="hold"/>
                                        <p:tgtEl>
                                          <p:spTgt spid="211"/>
                                        </p:tgtEl>
                                        <p:attrNameLst>
                                          <p:attrName>ppt_h</p:attrName>
                                        </p:attrNameLst>
                                      </p:cBhvr>
                                      <p:tavLst>
                                        <p:tav tm="0">
                                          <p:val>
                                            <p:strVal val="4*#ppt_h"/>
                                          </p:val>
                                        </p:tav>
                                        <p:tav tm="100000">
                                          <p:val>
                                            <p:strVal val="#ppt_h"/>
                                          </p:val>
                                        </p:tav>
                                      </p:tavLst>
                                    </p:anim>
                                  </p:childTnLst>
                                </p:cTn>
                              </p:par>
                            </p:childTnLst>
                          </p:cTn>
                        </p:par>
                        <p:par>
                          <p:cTn id="74" fill="hold">
                            <p:stCondLst>
                              <p:cond delay="1000"/>
                            </p:stCondLst>
                            <p:childTnLst>
                              <p:par>
                                <p:cTn id="75" presetID="22" presetClass="entr" presetSubtype="8" fill="hold" grpId="17" nodeType="afterEffect">
                                  <p:stCondLst>
                                    <p:cond delay="0"/>
                                  </p:stCondLst>
                                  <p:iterate>
                                    <p:tmAbs val="0"/>
                                  </p:iterate>
                                  <p:childTnLst>
                                    <p:set>
                                      <p:cBhvr>
                                        <p:cTn id="76" fill="hold"/>
                                        <p:tgtEl>
                                          <p:spTgt spid="212"/>
                                        </p:tgtEl>
                                        <p:attrNameLst>
                                          <p:attrName>style.visibility</p:attrName>
                                        </p:attrNameLst>
                                      </p:cBhvr>
                                      <p:to>
                                        <p:strVal val="visible"/>
                                      </p:to>
                                    </p:set>
                                    <p:animEffect transition="in" filter="wipe(left)">
                                      <p:cBhvr>
                                        <p:cTn id="77" dur="500"/>
                                        <p:tgtEl>
                                          <p:spTgt spid="212"/>
                                        </p:tgtEl>
                                      </p:cBhvr>
                                    </p:animEffect>
                                  </p:childTnLst>
                                </p:cTn>
                              </p:par>
                            </p:childTnLst>
                          </p:cTn>
                        </p:par>
                        <p:par>
                          <p:cTn id="78" fill="hold">
                            <p:stCondLst>
                              <p:cond delay="1500"/>
                            </p:stCondLst>
                            <p:childTnLst>
                              <p:par>
                                <p:cTn id="79" presetID="1" presetClass="entr" presetSubtype="0" fill="hold" grpId="18" nodeType="afterEffect">
                                  <p:stCondLst>
                                    <p:cond delay="0"/>
                                  </p:stCondLst>
                                  <p:iterate type="lt">
                                    <p:tmAbs val="100"/>
                                  </p:iterate>
                                  <p:childTnLst>
                                    <p:set>
                                      <p:cBhvr>
                                        <p:cTn id="80" fill="hold"/>
                                        <p:tgtEl>
                                          <p:spTgt spid="2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grpId="19" nodeType="clickEffect">
                                  <p:stCondLst>
                                    <p:cond delay="0"/>
                                  </p:stCondLst>
                                  <p:iterate>
                                    <p:tmAbs val="0"/>
                                  </p:iterate>
                                  <p:childTnLst>
                                    <p:set>
                                      <p:cBhvr>
                                        <p:cTn id="84" fill="hold"/>
                                        <p:tgtEl>
                                          <p:spTgt spid="214"/>
                                        </p:tgtEl>
                                        <p:attrNameLst>
                                          <p:attrName>style.visibility</p:attrName>
                                        </p:attrNameLst>
                                      </p:cBhvr>
                                      <p:to>
                                        <p:strVal val="visible"/>
                                      </p:to>
                                    </p:set>
                                    <p:anim calcmode="lin" valueType="num">
                                      <p:cBhvr>
                                        <p:cTn id="85" dur="1000" fill="hold"/>
                                        <p:tgtEl>
                                          <p:spTgt spid="214"/>
                                        </p:tgtEl>
                                        <p:attrNameLst>
                                          <p:attrName>ppt_w</p:attrName>
                                        </p:attrNameLst>
                                      </p:cBhvr>
                                      <p:tavLst>
                                        <p:tav tm="0">
                                          <p:val>
                                            <p:strVal val="4*#ppt_w"/>
                                          </p:val>
                                        </p:tav>
                                        <p:tav tm="100000">
                                          <p:val>
                                            <p:strVal val="#ppt_w"/>
                                          </p:val>
                                        </p:tav>
                                      </p:tavLst>
                                    </p:anim>
                                    <p:anim calcmode="lin" valueType="num">
                                      <p:cBhvr>
                                        <p:cTn id="86" dur="1000" fill="hold"/>
                                        <p:tgtEl>
                                          <p:spTgt spid="214"/>
                                        </p:tgtEl>
                                        <p:attrNameLst>
                                          <p:attrName>ppt_h</p:attrName>
                                        </p:attrNameLst>
                                      </p:cBhvr>
                                      <p:tavLst>
                                        <p:tav tm="0">
                                          <p:val>
                                            <p:strVal val="4*#ppt_h"/>
                                          </p:val>
                                        </p:tav>
                                        <p:tav tm="100000">
                                          <p:val>
                                            <p:strVal val="#ppt_h"/>
                                          </p:val>
                                        </p:tav>
                                      </p:tavLst>
                                    </p:anim>
                                  </p:childTnLst>
                                </p:cTn>
                              </p:par>
                            </p:childTnLst>
                          </p:cTn>
                        </p:par>
                        <p:par>
                          <p:cTn id="87" fill="hold">
                            <p:stCondLst>
                              <p:cond delay="1000"/>
                            </p:stCondLst>
                            <p:childTnLst>
                              <p:par>
                                <p:cTn id="88" presetID="22" presetClass="entr" presetSubtype="8" fill="hold" grpId="20" nodeType="afterEffect">
                                  <p:stCondLst>
                                    <p:cond delay="0"/>
                                  </p:stCondLst>
                                  <p:iterate>
                                    <p:tmAbs val="0"/>
                                  </p:iterate>
                                  <p:childTnLst>
                                    <p:set>
                                      <p:cBhvr>
                                        <p:cTn id="89" fill="hold"/>
                                        <p:tgtEl>
                                          <p:spTgt spid="215"/>
                                        </p:tgtEl>
                                        <p:attrNameLst>
                                          <p:attrName>style.visibility</p:attrName>
                                        </p:attrNameLst>
                                      </p:cBhvr>
                                      <p:to>
                                        <p:strVal val="visible"/>
                                      </p:to>
                                    </p:set>
                                    <p:animEffect transition="in" filter="wipe(left)">
                                      <p:cBhvr>
                                        <p:cTn id="90" dur="500"/>
                                        <p:tgtEl>
                                          <p:spTgt spid="215"/>
                                        </p:tgtEl>
                                      </p:cBhvr>
                                    </p:animEffect>
                                  </p:childTnLst>
                                </p:cTn>
                              </p:par>
                            </p:childTnLst>
                          </p:cTn>
                        </p:par>
                        <p:par>
                          <p:cTn id="91" fill="hold">
                            <p:stCondLst>
                              <p:cond delay="1500"/>
                            </p:stCondLst>
                            <p:childTnLst>
                              <p:par>
                                <p:cTn id="92" presetID="1" presetClass="entr" presetSubtype="0" fill="hold" grpId="21" nodeType="afterEffect">
                                  <p:stCondLst>
                                    <p:cond delay="0"/>
                                  </p:stCondLst>
                                  <p:iterate type="lt">
                                    <p:tmAbs val="100"/>
                                  </p:iterate>
                                  <p:childTnLst>
                                    <p:set>
                                      <p:cBhvr>
                                        <p:cTn id="93" fill="hold"/>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animBg="1" advAuto="0"/>
      <p:bldP spid="197" grpId="2" animBg="1" advAuto="0"/>
      <p:bldP spid="198" grpId="3" animBg="1" advAuto="0"/>
      <p:bldP spid="199" grpId="4" animBg="1" advAuto="0"/>
      <p:bldP spid="200" grpId="5" animBg="1" advAuto="0"/>
      <p:bldP spid="201" grpId="6" animBg="1" advAuto="0"/>
      <p:bldP spid="202" grpId="7" animBg="1" advAuto="0"/>
      <p:bldP spid="203" grpId="8" animBg="1" advAuto="0"/>
      <p:bldP spid="204" grpId="9" animBg="1" advAuto="0"/>
      <p:bldP spid="205" grpId="10" animBg="1" advAuto="0"/>
      <p:bldP spid="206" grpId="11" animBg="1" advAuto="0"/>
      <p:bldP spid="207" grpId="12" animBg="1" advAuto="0"/>
      <p:bldP spid="208" grpId="13" animBg="1" advAuto="0"/>
      <p:bldP spid="209" grpId="14" animBg="1" advAuto="0"/>
      <p:bldP spid="210" grpId="15" animBg="1" advAuto="0"/>
      <p:bldP spid="211" grpId="16" animBg="1" advAuto="0"/>
      <p:bldP spid="212" grpId="17" animBg="1" advAuto="0"/>
      <p:bldP spid="213" grpId="18" animBg="1" advAuto="0"/>
      <p:bldP spid="214" grpId="19" animBg="1" advAuto="0"/>
      <p:bldP spid="215" grpId="20" animBg="1" advAuto="0"/>
      <p:bldP spid="216" grpId="2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219" name="IMG_4126.PNG" descr="IMG_4126.PNG"/>
          <p:cNvPicPr>
            <a:picLocks noChangeAspect="1"/>
          </p:cNvPicPr>
          <p:nvPr/>
        </p:nvPicPr>
        <p:blipFill>
          <a:blip r:embed="rId3"/>
          <a:stretch>
            <a:fillRect/>
          </a:stretch>
        </p:blipFill>
        <p:spPr>
          <a:xfrm>
            <a:off x="6301758" y="2511953"/>
            <a:ext cx="11780484" cy="6269974"/>
          </a:xfrm>
          <a:prstGeom prst="rect">
            <a:avLst/>
          </a:prstGeom>
          <a:ln w="12700">
            <a:miter lim="400000"/>
          </a:ln>
        </p:spPr>
      </p:pic>
      <p:pic>
        <p:nvPicPr>
          <p:cNvPr id="220" name="色彩主角 4.png" descr="色彩主角 4.png"/>
          <p:cNvPicPr>
            <a:picLocks noChangeAspect="1"/>
          </p:cNvPicPr>
          <p:nvPr/>
        </p:nvPicPr>
        <p:blipFill>
          <a:blip r:embed="rId4"/>
          <a:stretch>
            <a:fillRect/>
          </a:stretch>
        </p:blipFill>
        <p:spPr>
          <a:xfrm>
            <a:off x="17375714" y="2480522"/>
            <a:ext cx="6767211" cy="13716001"/>
          </a:xfrm>
          <a:prstGeom prst="rect">
            <a:avLst/>
          </a:prstGeom>
          <a:ln w="12700">
            <a:miter lim="400000"/>
          </a:ln>
        </p:spPr>
      </p:pic>
      <p:pic>
        <p:nvPicPr>
          <p:cNvPr id="221" name="V朘R$~3LVOWC{SUC4.png" descr="V朘R$~3LVOWC{SUC4.png"/>
          <p:cNvPicPr>
            <a:picLocks noChangeAspect="1"/>
          </p:cNvPicPr>
          <p:nvPr/>
        </p:nvPicPr>
        <p:blipFill>
          <a:blip r:embed="rId5"/>
          <a:stretch>
            <a:fillRect/>
          </a:stretch>
        </p:blipFill>
        <p:spPr>
          <a:xfrm>
            <a:off x="241075" y="9338522"/>
            <a:ext cx="24384001" cy="4432301"/>
          </a:xfrm>
          <a:prstGeom prst="rect">
            <a:avLst/>
          </a:prstGeom>
          <a:ln w="12700">
            <a:miter lim="400000"/>
          </a:ln>
        </p:spPr>
      </p:pic>
      <p:sp>
        <p:nvSpPr>
          <p:cNvPr id="222" name="Now let’s programme and make GEIO move!"/>
          <p:cNvSpPr txBox="1"/>
          <p:nvPr/>
        </p:nvSpPr>
        <p:spPr>
          <a:xfrm>
            <a:off x="6879095" y="10935092"/>
            <a:ext cx="965007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코드를 프로그램해서 </a:t>
            </a:r>
            <a:r>
              <a:rPr lang="en-US" altLang="ko-KR" dirty="0"/>
              <a:t>GEIO</a:t>
            </a:r>
            <a:r>
              <a:rPr lang="ko-KR" altLang="en-US" dirty="0"/>
              <a:t>를 움직여 보자</a:t>
            </a:r>
            <a:endParaRPr dirty="0"/>
          </a:p>
        </p:txBody>
      </p:sp>
      <p:sp>
        <p:nvSpPr>
          <p:cNvPr id="223" name="矩形"/>
          <p:cNvSpPr/>
          <p:nvPr/>
        </p:nvSpPr>
        <p:spPr>
          <a:xfrm>
            <a:off x="8978302" y="4520586"/>
            <a:ext cx="3115401" cy="1027854"/>
          </a:xfrm>
          <a:prstGeom prst="rect">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24" name="We can find two purple codes in the “Event” toolkit:…"/>
          <p:cNvSpPr txBox="1"/>
          <p:nvPr/>
        </p:nvSpPr>
        <p:spPr>
          <a:xfrm>
            <a:off x="6499339" y="10479774"/>
            <a:ext cx="10876375"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en-US" dirty="0"/>
              <a:t>＂</a:t>
            </a:r>
            <a:r>
              <a:rPr lang="ko-KR" altLang="en-US" dirty="0"/>
              <a:t>시작</a:t>
            </a:r>
            <a:r>
              <a:rPr lang="en-US" altLang="ko-KR" dirty="0"/>
              <a:t>(Event)”</a:t>
            </a:r>
            <a:r>
              <a:rPr lang="ko-KR" altLang="en-US" dirty="0"/>
              <a:t> 툴에서 보라색 코드를 찾아보자</a:t>
            </a:r>
            <a:endParaRPr dirty="0"/>
          </a:p>
          <a:p>
            <a:pPr>
              <a:lnSpc>
                <a:spcPct val="150000"/>
              </a:lnSpc>
              <a:defRPr sz="4000">
                <a:solidFill>
                  <a:srgbClr val="41CAD0"/>
                </a:solidFill>
              </a:defRPr>
            </a:pPr>
            <a:r>
              <a:rPr lang="en-US" dirty="0"/>
              <a:t>“</a:t>
            </a:r>
            <a:r>
              <a:rPr lang="ko-KR" altLang="en-US" dirty="0"/>
              <a:t>버튼을 누를 때</a:t>
            </a:r>
            <a:r>
              <a:rPr lang="en-US" altLang="ko-KR" dirty="0"/>
              <a:t>“ </a:t>
            </a:r>
            <a:r>
              <a:rPr lang="ko-KR" altLang="en-US" dirty="0"/>
              <a:t>와 </a:t>
            </a:r>
            <a:r>
              <a:rPr lang="en-US" altLang="ko-KR" dirty="0"/>
              <a:t>“</a:t>
            </a:r>
            <a:r>
              <a:rPr lang="ko-KR" altLang="en-US" dirty="0"/>
              <a:t>버튼을 누르지 않을 때</a:t>
            </a:r>
            <a:r>
              <a:rPr lang="en-US" altLang="ko-KR" dirty="0"/>
              <a:t>＂</a:t>
            </a:r>
            <a:endParaRPr dirty="0"/>
          </a:p>
        </p:txBody>
      </p:sp>
      <p:sp>
        <p:nvSpPr>
          <p:cNvPr id="225" name="矩形"/>
          <p:cNvSpPr/>
          <p:nvPr/>
        </p:nvSpPr>
        <p:spPr>
          <a:xfrm>
            <a:off x="12826086" y="4520586"/>
            <a:ext cx="3115401" cy="1027854"/>
          </a:xfrm>
          <a:prstGeom prst="rect">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226" name="IMG_4119.PNG" descr="IMG_4119.PNG"/>
          <p:cNvPicPr>
            <a:picLocks noChangeAspect="1"/>
          </p:cNvPicPr>
          <p:nvPr/>
        </p:nvPicPr>
        <p:blipFill>
          <a:blip r:embed="rId6"/>
          <a:stretch>
            <a:fillRect/>
          </a:stretch>
        </p:blipFill>
        <p:spPr>
          <a:xfrm>
            <a:off x="6301757" y="2511953"/>
            <a:ext cx="11780486" cy="6269974"/>
          </a:xfrm>
          <a:prstGeom prst="rect">
            <a:avLst/>
          </a:prstGeom>
          <a:ln w="12700">
            <a:miter lim="400000"/>
          </a:ln>
        </p:spPr>
      </p:pic>
      <p:pic>
        <p:nvPicPr>
          <p:cNvPr id="227" name="IMG_4121.PNG" descr="IMG_4121.PNG"/>
          <p:cNvPicPr>
            <a:picLocks noChangeAspect="1"/>
          </p:cNvPicPr>
          <p:nvPr/>
        </p:nvPicPr>
        <p:blipFill>
          <a:blip r:embed="rId7"/>
          <a:stretch>
            <a:fillRect/>
          </a:stretch>
        </p:blipFill>
        <p:spPr>
          <a:xfrm>
            <a:off x="6301757" y="2511953"/>
            <a:ext cx="11780486" cy="6269974"/>
          </a:xfrm>
          <a:prstGeom prst="rect">
            <a:avLst/>
          </a:prstGeom>
          <a:ln w="12700">
            <a:miter lim="400000"/>
          </a:ln>
        </p:spPr>
      </p:pic>
      <p:sp>
        <p:nvSpPr>
          <p:cNvPr id="228" name="线条"/>
          <p:cNvSpPr/>
          <p:nvPr/>
        </p:nvSpPr>
        <p:spPr>
          <a:xfrm>
            <a:off x="8912669" y="4559245"/>
            <a:ext cx="1" cy="3301480"/>
          </a:xfrm>
          <a:prstGeom prst="line">
            <a:avLst/>
          </a:prstGeom>
          <a:ln w="63500">
            <a:solidFill>
              <a:srgbClr val="0433FF"/>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29" name="Take a look at the above programme. When start, the programme will execute the codes…"/>
          <p:cNvSpPr txBox="1"/>
          <p:nvPr/>
        </p:nvSpPr>
        <p:spPr>
          <a:xfrm>
            <a:off x="1728553" y="10479774"/>
            <a:ext cx="19768232" cy="2758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위의 프로그램을 한번 볼까</a:t>
            </a:r>
            <a:r>
              <a:rPr lang="en-US" altLang="ko-KR" dirty="0"/>
              <a:t>?</a:t>
            </a:r>
            <a:br>
              <a:rPr lang="en-US" altLang="ko-KR" dirty="0"/>
            </a:br>
            <a:r>
              <a:rPr lang="ko-KR" altLang="en-US" dirty="0"/>
              <a:t>프로그램을 시작할 때 위에서 아래까지 차례로 실행될 꺼야 </a:t>
            </a:r>
            <a:r>
              <a:rPr lang="en-US" dirty="0"/>
              <a:t>. </a:t>
            </a:r>
            <a:r>
              <a:rPr lang="ko-KR" altLang="en-US" dirty="0"/>
              <a:t>이걸 우린 순서도라고불러</a:t>
            </a:r>
            <a:endParaRPr lang="en-US" altLang="ko-KR" dirty="0"/>
          </a:p>
          <a:p>
            <a:pPr>
              <a:lnSpc>
                <a:spcPct val="150000"/>
              </a:lnSpc>
              <a:defRPr sz="4000">
                <a:solidFill>
                  <a:srgbClr val="41CAD0"/>
                </a:solidFill>
              </a:defRPr>
            </a:pPr>
            <a:endParaRPr dirty="0"/>
          </a:p>
        </p:txBody>
      </p:sp>
      <p:sp>
        <p:nvSpPr>
          <p:cNvPr id="230" name="In the “Move” toolkit, we can find codes that control the movement and turning…"/>
          <p:cNvSpPr txBox="1"/>
          <p:nvPr/>
        </p:nvSpPr>
        <p:spPr>
          <a:xfrm>
            <a:off x="2106400" y="10274430"/>
            <a:ext cx="20824612" cy="2757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ct val="150000"/>
              </a:lnSpc>
              <a:defRPr sz="4000">
                <a:solidFill>
                  <a:srgbClr val="41CAD0"/>
                </a:solidFill>
              </a:defRPr>
            </a:pPr>
            <a:r>
              <a:rPr lang="en-US" altLang="ko-KR" dirty="0"/>
              <a:t>“</a:t>
            </a:r>
            <a:r>
              <a:rPr lang="ko-KR" altLang="en-US" dirty="0"/>
              <a:t>이동</a:t>
            </a:r>
            <a:r>
              <a:rPr lang="en-US" altLang="ko-KR" dirty="0"/>
              <a:t>(Move)”</a:t>
            </a:r>
            <a:r>
              <a:rPr lang="ko-KR" altLang="en-US" dirty="0"/>
              <a:t> 툴에서 움직임과 여러 방향으로 회전을 컨트롤하는 코드를 볼 수 있어</a:t>
            </a:r>
            <a:r>
              <a:rPr lang="en-US" altLang="ko-KR" dirty="0"/>
              <a:t>.</a:t>
            </a:r>
          </a:p>
          <a:p>
            <a:pPr algn="l">
              <a:lnSpc>
                <a:spcPct val="150000"/>
              </a:lnSpc>
              <a:defRPr sz="4000">
                <a:solidFill>
                  <a:srgbClr val="41CAD0"/>
                </a:solidFill>
              </a:defRPr>
            </a:pPr>
            <a:r>
              <a:rPr lang="ko-KR" altLang="en-US" dirty="0"/>
              <a:t> </a:t>
            </a:r>
            <a:r>
              <a:rPr lang="en-US" altLang="ko-KR" dirty="0"/>
              <a:t>＂</a:t>
            </a:r>
            <a:r>
              <a:rPr lang="ko-KR" altLang="en-US" dirty="0"/>
              <a:t>시작</a:t>
            </a:r>
            <a:r>
              <a:rPr lang="en-US" altLang="ko-KR" dirty="0"/>
              <a:t>(Event)”</a:t>
            </a:r>
            <a:r>
              <a:rPr lang="ko-KR" altLang="en-US" dirty="0"/>
              <a:t> 툴의 코드와  다르게 </a:t>
            </a:r>
            <a:r>
              <a:rPr lang="en-US" altLang="ko-KR" dirty="0"/>
              <a:t>“</a:t>
            </a:r>
            <a:r>
              <a:rPr lang="ko-KR" altLang="en-US" dirty="0"/>
              <a:t>이동</a:t>
            </a:r>
            <a:r>
              <a:rPr lang="en-US" altLang="ko-KR" dirty="0"/>
              <a:t>(Move)”</a:t>
            </a:r>
            <a:r>
              <a:rPr lang="ko-KR" altLang="en-US" dirty="0"/>
              <a:t> 툴의 코드는 다른 코드와 결합이 가능해</a:t>
            </a:r>
            <a:r>
              <a:rPr lang="en-US" altLang="ko-KR" dirty="0"/>
              <a:t>.</a:t>
            </a:r>
          </a:p>
          <a:p>
            <a:pPr algn="l">
              <a:lnSpc>
                <a:spcPct val="150000"/>
              </a:lnSpc>
              <a:defRPr sz="4000">
                <a:solidFill>
                  <a:srgbClr val="41CAD0"/>
                </a:solidFill>
              </a:defRPr>
            </a:pPr>
            <a:r>
              <a:rPr lang="ko-KR" altLang="en-US" dirty="0"/>
              <a:t>그래서 이 코드들은 기능 코드야</a:t>
            </a:r>
            <a:r>
              <a:rPr lang="en-US" altLang="ko-KR" dirty="0"/>
              <a:t>. </a:t>
            </a:r>
            <a:endParaRPr dirty="0"/>
          </a:p>
        </p:txBody>
      </p:sp>
      <p:sp>
        <p:nvSpPr>
          <p:cNvPr id="231" name="Carefully observe these two codes. These kind of codes cannot be…"/>
          <p:cNvSpPr txBox="1"/>
          <p:nvPr/>
        </p:nvSpPr>
        <p:spPr>
          <a:xfrm>
            <a:off x="2450551" y="10516443"/>
            <a:ext cx="19482898" cy="1834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ct val="150000"/>
              </a:lnSpc>
              <a:defRPr sz="4000">
                <a:solidFill>
                  <a:srgbClr val="41CAD0"/>
                </a:solidFill>
              </a:defRPr>
            </a:pPr>
            <a:r>
              <a:rPr lang="ko-KR" altLang="en-US" dirty="0"/>
              <a:t>집중해서 이 두 코드를 살펴 봐</a:t>
            </a:r>
            <a:r>
              <a:rPr lang="en-US" altLang="ko-KR" dirty="0"/>
              <a:t>. </a:t>
            </a:r>
            <a:r>
              <a:rPr lang="ko-KR" altLang="en-US" dirty="0"/>
              <a:t>이런 종류의 코드는 다른 코드에는 붙일 수 없어</a:t>
            </a:r>
            <a:r>
              <a:rPr lang="en-US" altLang="ko-KR" dirty="0"/>
              <a:t>.</a:t>
            </a:r>
          </a:p>
          <a:p>
            <a:pPr algn="l">
              <a:lnSpc>
                <a:spcPct val="150000"/>
              </a:lnSpc>
              <a:defRPr sz="4000">
                <a:solidFill>
                  <a:srgbClr val="41CAD0"/>
                </a:solidFill>
              </a:defRPr>
            </a:pPr>
            <a:r>
              <a:rPr lang="ko-KR" altLang="en-US" dirty="0"/>
              <a:t>이 코드가 프로그램의 시작코드야</a:t>
            </a:r>
            <a:r>
              <a:rPr lang="en-US" altLang="ko-KR" dirty="0"/>
              <a:t>.  </a:t>
            </a:r>
            <a:r>
              <a:rPr lang="ko-KR" altLang="en-US" dirty="0"/>
              <a:t>프로그램은 언제나 이런 종류의 코드로부터 시작돼</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219"/>
                                        </p:tgtEl>
                                        <p:attrNameLst>
                                          <p:attrName>style.visibility</p:attrName>
                                        </p:attrNameLst>
                                      </p:cBhvr>
                                      <p:to>
                                        <p:strVal val="visible"/>
                                      </p:to>
                                    </p:set>
                                    <p:animEffect transition="in" filter="wipe(left)">
                                      <p:cBhvr>
                                        <p:cTn id="11" dur="1000"/>
                                        <p:tgtEl>
                                          <p:spTgt spid="219"/>
                                        </p:tgtEl>
                                      </p:cBhvr>
                                    </p:animEffect>
                                  </p:childTnLst>
                                </p:cTn>
                              </p:par>
                            </p:childTnLst>
                          </p:cTn>
                        </p:par>
                        <p:par>
                          <p:cTn id="12" fill="hold">
                            <p:stCondLst>
                              <p:cond delay="1000"/>
                            </p:stCondLst>
                            <p:childTnLst>
                              <p:par>
                                <p:cTn id="13" presetID="23" presetClass="entr" presetSubtype="32" fill="hold" grpId="3" nodeType="afterEffect">
                                  <p:stCondLst>
                                    <p:cond delay="0"/>
                                  </p:stCondLst>
                                  <p:iterate>
                                    <p:tmAbs val="0"/>
                                  </p:iterate>
                                  <p:childTnLst>
                                    <p:set>
                                      <p:cBhvr>
                                        <p:cTn id="14" fill="hold"/>
                                        <p:tgtEl>
                                          <p:spTgt spid="223"/>
                                        </p:tgtEl>
                                        <p:attrNameLst>
                                          <p:attrName>style.visibility</p:attrName>
                                        </p:attrNameLst>
                                      </p:cBhvr>
                                      <p:to>
                                        <p:strVal val="visible"/>
                                      </p:to>
                                    </p:set>
                                    <p:anim calcmode="lin" valueType="num">
                                      <p:cBhvr>
                                        <p:cTn id="15" dur="1000" fill="hold"/>
                                        <p:tgtEl>
                                          <p:spTgt spid="223"/>
                                        </p:tgtEl>
                                        <p:attrNameLst>
                                          <p:attrName>ppt_w</p:attrName>
                                        </p:attrNameLst>
                                      </p:cBhvr>
                                      <p:tavLst>
                                        <p:tav tm="0">
                                          <p:val>
                                            <p:strVal val="4*#ppt_w"/>
                                          </p:val>
                                        </p:tav>
                                        <p:tav tm="100000">
                                          <p:val>
                                            <p:strVal val="#ppt_w"/>
                                          </p:val>
                                        </p:tav>
                                      </p:tavLst>
                                    </p:anim>
                                    <p:anim calcmode="lin" valueType="num">
                                      <p:cBhvr>
                                        <p:cTn id="16" dur="1000" fill="hold"/>
                                        <p:tgtEl>
                                          <p:spTgt spid="223"/>
                                        </p:tgtEl>
                                        <p:attrNameLst>
                                          <p:attrName>ppt_h</p:attrName>
                                        </p:attrNameLst>
                                      </p:cBhvr>
                                      <p:tavLst>
                                        <p:tav tm="0">
                                          <p:val>
                                            <p:strVal val="4*#ppt_h"/>
                                          </p:val>
                                        </p:tav>
                                        <p:tav tm="100000">
                                          <p:val>
                                            <p:strVal val="#ppt_h"/>
                                          </p:val>
                                        </p:tav>
                                      </p:tavLst>
                                    </p:anim>
                                  </p:childTnLst>
                                </p:cTn>
                              </p:par>
                            </p:childTnLst>
                          </p:cTn>
                        </p:par>
                        <p:par>
                          <p:cTn id="17" fill="hold">
                            <p:stCondLst>
                              <p:cond delay="2000"/>
                            </p:stCondLst>
                            <p:childTnLst>
                              <p:par>
                                <p:cTn id="18" presetID="23" presetClass="entr" presetSubtype="32" fill="hold" grpId="4" nodeType="afterEffect">
                                  <p:stCondLst>
                                    <p:cond delay="0"/>
                                  </p:stCondLst>
                                  <p:iterate>
                                    <p:tmAbs val="0"/>
                                  </p:iterate>
                                  <p:childTnLst>
                                    <p:set>
                                      <p:cBhvr>
                                        <p:cTn id="19" fill="hold"/>
                                        <p:tgtEl>
                                          <p:spTgt spid="225"/>
                                        </p:tgtEl>
                                        <p:attrNameLst>
                                          <p:attrName>style.visibility</p:attrName>
                                        </p:attrNameLst>
                                      </p:cBhvr>
                                      <p:to>
                                        <p:strVal val="visible"/>
                                      </p:to>
                                    </p:set>
                                    <p:anim calcmode="lin" valueType="num">
                                      <p:cBhvr>
                                        <p:cTn id="20" dur="1000" fill="hold"/>
                                        <p:tgtEl>
                                          <p:spTgt spid="225"/>
                                        </p:tgtEl>
                                        <p:attrNameLst>
                                          <p:attrName>ppt_w</p:attrName>
                                        </p:attrNameLst>
                                      </p:cBhvr>
                                      <p:tavLst>
                                        <p:tav tm="0">
                                          <p:val>
                                            <p:strVal val="4*#ppt_w"/>
                                          </p:val>
                                        </p:tav>
                                        <p:tav tm="100000">
                                          <p:val>
                                            <p:strVal val="#ppt_w"/>
                                          </p:val>
                                        </p:tav>
                                      </p:tavLst>
                                    </p:anim>
                                    <p:anim calcmode="lin" valueType="num">
                                      <p:cBhvr>
                                        <p:cTn id="21" dur="1000" fill="hold"/>
                                        <p:tgtEl>
                                          <p:spTgt spid="225"/>
                                        </p:tgtEl>
                                        <p:attrNameLst>
                                          <p:attrName>ppt_h</p:attrName>
                                        </p:attrNameLst>
                                      </p:cBhvr>
                                      <p:tavLst>
                                        <p:tav tm="0">
                                          <p:val>
                                            <p:strVal val="4*#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5" nodeType="clickEffect">
                                  <p:stCondLst>
                                    <p:cond delay="0"/>
                                  </p:stCondLst>
                                  <p:iterate>
                                    <p:tmAbs val="0"/>
                                  </p:iterate>
                                  <p:childTnLst>
                                    <p:animEffect transition="out" filter="wipe(left)">
                                      <p:cBhvr>
                                        <p:cTn id="25" dur="1000" fill="hold"/>
                                        <p:tgtEl>
                                          <p:spTgt spid="224"/>
                                        </p:tgtEl>
                                      </p:cBhvr>
                                    </p:animEffect>
                                    <p:set>
                                      <p:cBhvr>
                                        <p:cTn id="26" fill="hold">
                                          <p:stCondLst>
                                            <p:cond delay="999"/>
                                          </p:stCondLst>
                                        </p:cTn>
                                        <p:tgtEl>
                                          <p:spTgt spid="224"/>
                                        </p:tgtEl>
                                        <p:attrNameLst>
                                          <p:attrName>style.visibility</p:attrName>
                                        </p:attrNameLst>
                                      </p:cBhvr>
                                      <p:to>
                                        <p:strVal val="hidden"/>
                                      </p:to>
                                    </p:set>
                                  </p:childTnLst>
                                </p:cTn>
                              </p:par>
                            </p:childTnLst>
                          </p:cTn>
                        </p:par>
                        <p:par>
                          <p:cTn id="27" fill="hold">
                            <p:stCondLst>
                              <p:cond delay="1000"/>
                            </p:stCondLst>
                            <p:childTnLst>
                              <p:par>
                                <p:cTn id="28" presetID="1" presetClass="entr" presetSubtype="0" fill="hold" grpId="6" nodeType="afterEffect">
                                  <p:stCondLst>
                                    <p:cond delay="0"/>
                                  </p:stCondLst>
                                  <p:iterate type="lt">
                                    <p:tmAbs val="100"/>
                                  </p:iterate>
                                  <p:childTnLst>
                                    <p:set>
                                      <p:cBhvr>
                                        <p:cTn id="29" fill="hold"/>
                                        <p:tgtEl>
                                          <p:spTgt spid="2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7" nodeType="clickEffect">
                                  <p:stCondLst>
                                    <p:cond delay="0"/>
                                  </p:stCondLst>
                                  <p:iterate>
                                    <p:tmAbs val="0"/>
                                  </p:iterate>
                                  <p:childTnLst>
                                    <p:animEffect transition="out" filter="wipe(left)">
                                      <p:cBhvr>
                                        <p:cTn id="33" dur="1000" fill="hold"/>
                                        <p:tgtEl>
                                          <p:spTgt spid="231"/>
                                        </p:tgtEl>
                                      </p:cBhvr>
                                    </p:animEffect>
                                    <p:set>
                                      <p:cBhvr>
                                        <p:cTn id="34" fill="hold">
                                          <p:stCondLst>
                                            <p:cond delay="999"/>
                                          </p:stCondLst>
                                        </p:cTn>
                                        <p:tgtEl>
                                          <p:spTgt spid="231"/>
                                        </p:tgtEl>
                                        <p:attrNameLst>
                                          <p:attrName>style.visibility</p:attrName>
                                        </p:attrNameLst>
                                      </p:cBhvr>
                                      <p:to>
                                        <p:strVal val="hidden"/>
                                      </p:to>
                                    </p:set>
                                  </p:childTnLst>
                                </p:cTn>
                              </p:par>
                            </p:childTnLst>
                          </p:cTn>
                        </p:par>
                        <p:par>
                          <p:cTn id="35" fill="hold">
                            <p:stCondLst>
                              <p:cond delay="1000"/>
                            </p:stCondLst>
                            <p:childTnLst>
                              <p:par>
                                <p:cTn id="36" presetID="22" presetClass="entr" presetSubtype="8" fill="hold" grpId="8" nodeType="afterEffect">
                                  <p:stCondLst>
                                    <p:cond delay="0"/>
                                  </p:stCondLst>
                                  <p:iterate>
                                    <p:tmAbs val="0"/>
                                  </p:iterate>
                                  <p:childTnLst>
                                    <p:set>
                                      <p:cBhvr>
                                        <p:cTn id="37" fill="hold"/>
                                        <p:tgtEl>
                                          <p:spTgt spid="226"/>
                                        </p:tgtEl>
                                        <p:attrNameLst>
                                          <p:attrName>style.visibility</p:attrName>
                                        </p:attrNameLst>
                                      </p:cBhvr>
                                      <p:to>
                                        <p:strVal val="visible"/>
                                      </p:to>
                                    </p:set>
                                    <p:animEffect transition="in" filter="wipe(left)">
                                      <p:cBhvr>
                                        <p:cTn id="38" dur="1000"/>
                                        <p:tgtEl>
                                          <p:spTgt spid="226"/>
                                        </p:tgtEl>
                                      </p:cBhvr>
                                    </p:animEffect>
                                  </p:childTnLst>
                                </p:cTn>
                              </p:par>
                            </p:childTnLst>
                          </p:cTn>
                        </p:par>
                        <p:par>
                          <p:cTn id="39" fill="hold">
                            <p:stCondLst>
                              <p:cond delay="2000"/>
                            </p:stCondLst>
                            <p:childTnLst>
                              <p:par>
                                <p:cTn id="40" presetID="1" presetClass="entr" presetSubtype="0" fill="hold" grpId="9" nodeType="afterEffect">
                                  <p:stCondLst>
                                    <p:cond delay="0"/>
                                  </p:stCondLst>
                                  <p:iterate type="lt">
                                    <p:tmAbs val="100"/>
                                  </p:iterate>
                                  <p:childTnLst>
                                    <p:set>
                                      <p:cBhvr>
                                        <p:cTn id="41" fill="hold"/>
                                        <p:tgtEl>
                                          <p:spTgt spid="2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xit" presetSubtype="8" fill="hold" grpId="10" nodeType="clickEffect">
                                  <p:stCondLst>
                                    <p:cond delay="0"/>
                                  </p:stCondLst>
                                  <p:iterate>
                                    <p:tmAbs val="0"/>
                                  </p:iterate>
                                  <p:childTnLst>
                                    <p:animEffect transition="out" filter="wipe(left)">
                                      <p:cBhvr>
                                        <p:cTn id="45" dur="1000" fill="hold"/>
                                        <p:tgtEl>
                                          <p:spTgt spid="230"/>
                                        </p:tgtEl>
                                      </p:cBhvr>
                                    </p:animEffect>
                                    <p:set>
                                      <p:cBhvr>
                                        <p:cTn id="46" fill="hold">
                                          <p:stCondLst>
                                            <p:cond delay="999"/>
                                          </p:stCondLst>
                                        </p:cTn>
                                        <p:tgtEl>
                                          <p:spTgt spid="230"/>
                                        </p:tgtEl>
                                        <p:attrNameLst>
                                          <p:attrName>style.visibility</p:attrName>
                                        </p:attrNameLst>
                                      </p:cBhvr>
                                      <p:to>
                                        <p:strVal val="hidden"/>
                                      </p:to>
                                    </p:set>
                                  </p:childTnLst>
                                </p:cTn>
                              </p:par>
                            </p:childTnLst>
                          </p:cTn>
                        </p:par>
                        <p:par>
                          <p:cTn id="47" fill="hold">
                            <p:stCondLst>
                              <p:cond delay="1000"/>
                            </p:stCondLst>
                            <p:childTnLst>
                              <p:par>
                                <p:cTn id="48" presetID="22" presetClass="entr" presetSubtype="8" fill="hold" grpId="11" nodeType="afterEffect">
                                  <p:stCondLst>
                                    <p:cond delay="0"/>
                                  </p:stCondLst>
                                  <p:iterate>
                                    <p:tmAbs val="0"/>
                                  </p:iterate>
                                  <p:childTnLst>
                                    <p:set>
                                      <p:cBhvr>
                                        <p:cTn id="49" fill="hold"/>
                                        <p:tgtEl>
                                          <p:spTgt spid="227"/>
                                        </p:tgtEl>
                                        <p:attrNameLst>
                                          <p:attrName>style.visibility</p:attrName>
                                        </p:attrNameLst>
                                      </p:cBhvr>
                                      <p:to>
                                        <p:strVal val="visible"/>
                                      </p:to>
                                    </p:set>
                                    <p:animEffect transition="in" filter="wipe(left)">
                                      <p:cBhvr>
                                        <p:cTn id="50" dur="1000"/>
                                        <p:tgtEl>
                                          <p:spTgt spid="227"/>
                                        </p:tgtEl>
                                      </p:cBhvr>
                                    </p:animEffect>
                                  </p:childTnLst>
                                </p:cTn>
                              </p:par>
                            </p:childTnLst>
                          </p:cTn>
                        </p:par>
                        <p:par>
                          <p:cTn id="51" fill="hold">
                            <p:stCondLst>
                              <p:cond delay="2000"/>
                            </p:stCondLst>
                            <p:childTnLst>
                              <p:par>
                                <p:cTn id="52" presetID="22" presetClass="entr" presetSubtype="1" fill="hold" grpId="12" nodeType="afterEffect">
                                  <p:stCondLst>
                                    <p:cond delay="0"/>
                                  </p:stCondLst>
                                  <p:iterate>
                                    <p:tmAbs val="0"/>
                                  </p:iterate>
                                  <p:childTnLst>
                                    <p:set>
                                      <p:cBhvr>
                                        <p:cTn id="53" fill="hold"/>
                                        <p:tgtEl>
                                          <p:spTgt spid="228"/>
                                        </p:tgtEl>
                                        <p:attrNameLst>
                                          <p:attrName>style.visibility</p:attrName>
                                        </p:attrNameLst>
                                      </p:cBhvr>
                                      <p:to>
                                        <p:strVal val="visible"/>
                                      </p:to>
                                    </p:set>
                                    <p:animEffect transition="in" filter="wipe(up)">
                                      <p:cBhvr>
                                        <p:cTn id="54" dur="1000"/>
                                        <p:tgtEl>
                                          <p:spTgt spid="228"/>
                                        </p:tgtEl>
                                      </p:cBhvr>
                                    </p:animEffect>
                                  </p:childTnLst>
                                </p:cTn>
                              </p:par>
                            </p:childTnLst>
                          </p:cTn>
                        </p:par>
                        <p:par>
                          <p:cTn id="55" fill="hold">
                            <p:stCondLst>
                              <p:cond delay="3000"/>
                            </p:stCondLst>
                            <p:childTnLst>
                              <p:par>
                                <p:cTn id="56" presetID="1" presetClass="entr" presetSubtype="0" fill="hold" grpId="13" nodeType="afterEffect">
                                  <p:stCondLst>
                                    <p:cond delay="0"/>
                                  </p:stCondLst>
                                  <p:iterate type="lt">
                                    <p:tmAbs val="100"/>
                                  </p:iterate>
                                  <p:childTnLst>
                                    <p:set>
                                      <p:cBhvr>
                                        <p:cTn id="57" fill="hold"/>
                                        <p:tgtEl>
                                          <p:spTgt spid="22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14" nodeType="clickEffect">
                                  <p:stCondLst>
                                    <p:cond delay="0"/>
                                  </p:stCondLst>
                                  <p:iterate>
                                    <p:tmAbs val="0"/>
                                  </p:iterate>
                                  <p:childTnLst>
                                    <p:animEffect transition="out" filter="wipe(left)">
                                      <p:cBhvr>
                                        <p:cTn id="61" dur="1000" fill="hold"/>
                                        <p:tgtEl>
                                          <p:spTgt spid="229"/>
                                        </p:tgtEl>
                                      </p:cBhvr>
                                    </p:animEffect>
                                    <p:set>
                                      <p:cBhvr>
                                        <p:cTn id="62" fill="hold">
                                          <p:stCondLst>
                                            <p:cond delay="999"/>
                                          </p:stCondLst>
                                        </p:cTn>
                                        <p:tgtEl>
                                          <p:spTgt spid="229"/>
                                        </p:tgtEl>
                                        <p:attrNameLst>
                                          <p:attrName>style.visibility</p:attrName>
                                        </p:attrNameLst>
                                      </p:cBhvr>
                                      <p:to>
                                        <p:strVal val="hidden"/>
                                      </p:to>
                                    </p:set>
                                  </p:childTnLst>
                                </p:cTn>
                              </p:par>
                            </p:childTnLst>
                          </p:cTn>
                        </p:par>
                        <p:par>
                          <p:cTn id="63" fill="hold">
                            <p:stCondLst>
                              <p:cond delay="1000"/>
                            </p:stCondLst>
                            <p:childTnLst>
                              <p:par>
                                <p:cTn id="64" presetID="1" presetClass="entr" presetSubtype="0" fill="hold" grpId="15" nodeType="afterEffect">
                                  <p:stCondLst>
                                    <p:cond delay="0"/>
                                  </p:stCondLst>
                                  <p:iterate type="lt">
                                    <p:tmAbs val="100"/>
                                  </p:iterate>
                                  <p:childTnLst>
                                    <p:set>
                                      <p:cBhvr>
                                        <p:cTn id="65"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2" animBg="1" advAuto="0"/>
      <p:bldP spid="222" grpId="15" animBg="1" advAuto="0"/>
      <p:bldP spid="223" grpId="3" animBg="1" advAuto="0"/>
      <p:bldP spid="224" grpId="1" animBg="1" advAuto="0"/>
      <p:bldP spid="224" grpId="5" animBg="1" advAuto="0"/>
      <p:bldP spid="225" grpId="4" animBg="1" advAuto="0"/>
      <p:bldP spid="226" grpId="8" animBg="1" advAuto="0"/>
      <p:bldP spid="227" grpId="11" animBg="1" advAuto="0"/>
      <p:bldP spid="228" grpId="12" animBg="1" advAuto="0"/>
      <p:bldP spid="229" grpId="13" animBg="1" advAuto="0"/>
      <p:bldP spid="229" grpId="14" animBg="1" advAuto="0"/>
      <p:bldP spid="230" grpId="9" animBg="1" advAuto="0"/>
      <p:bldP spid="230" grpId="10" animBg="1" advAuto="0"/>
      <p:bldP spid="231" grpId="6" animBg="1" advAuto="0"/>
      <p:bldP spid="231" grpId="7"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430</TotalTime>
  <Words>723</Words>
  <Application>Microsoft Office PowerPoint</Application>
  <PresentationFormat>사용자 지정</PresentationFormat>
  <Paragraphs>103</Paragraphs>
  <Slides>16</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16</vt:i4>
      </vt:variant>
    </vt:vector>
  </HeadingPairs>
  <TitlesOfParts>
    <vt:vector size="20" baseType="lpstr">
      <vt:lpstr>Helvetica Neue</vt:lpstr>
      <vt:lpstr>Helvetica Neue Light</vt:lpstr>
      <vt:lpstr>Helvetica Neue Medium</vt:lpstr>
      <vt:lpstr>White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구 현선</cp:lastModifiedBy>
  <cp:revision>37</cp:revision>
  <dcterms:modified xsi:type="dcterms:W3CDTF">2020-05-24T06:48:48Z</dcterms:modified>
</cp:coreProperties>
</file>